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6858000" cx="12192000"/>
  <p:notesSz cx="6858000" cy="9144000"/>
  <p:embeddedFontLst>
    <p:embeddedFont>
      <p:font typeface="Robo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11" Type="http://schemas.openxmlformats.org/officeDocument/2006/relationships/slide" Target="slides/slide7.xml"/><Relationship Id="rId10" Type="http://schemas.openxmlformats.org/officeDocument/2006/relationships/slide" Target="slides/slide6.xml"/><Relationship Id="rId21" Type="http://schemas.openxmlformats.org/officeDocument/2006/relationships/font" Target="fonts/Roboto-boldItalic.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Roboto-bold.fntdata"/><Relationship Id="rId6" Type="http://schemas.openxmlformats.org/officeDocument/2006/relationships/slide" Target="slides/slide2.xml"/><Relationship Id="rId18" Type="http://schemas.openxmlformats.org/officeDocument/2006/relationships/font" Target="fonts/Roboto-regular.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850def9de8_0_7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g2850def9de8_0_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4c37a355d3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6" name="Google Shape;216;g24c37a355d3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4c37a355d3_1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2" name="Google Shape;232;g24c37a355d3_1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4c37a355d3_1_3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8" name="Google Shape;248;g24c37a355d3_1_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851826af33_7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4" name="Google Shape;264;g2851826af33_7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850def9de8_0_6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0" name="Google Shape;100;g2850def9de8_0_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850def9de8_0_4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4" name="Google Shape;114;g2850def9de8_0_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8" name="Google Shape;128;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850def9de8_0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 name="Google Shape;142;g2850def9de8_0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850def9de8_0_9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g2850def9de8_0_9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4ab673eb36_2_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 name="Google Shape;171;g24ab673eb36_2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850def9de8_0_3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6" name="Google Shape;186;g2850def9de8_0_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850def9de8_0_10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1" name="Google Shape;201;g2850def9de8_0_1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8" name="Google Shape;68;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3"/>
          <p:cNvSpPr txBox="1"/>
          <p:nvPr/>
        </p:nvSpPr>
        <p:spPr>
          <a:xfrm>
            <a:off x="3651375" y="16598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MAIN GOALS</a:t>
            </a:r>
            <a:endParaRPr b="1" sz="1000">
              <a:solidFill>
                <a:srgbClr val="980000"/>
              </a:solidFill>
            </a:endParaRPr>
          </a:p>
          <a:p>
            <a:pPr indent="-177800" lvl="0" marL="171450" marR="0" rtl="0" algn="l">
              <a:lnSpc>
                <a:spcPct val="133333"/>
              </a:lnSpc>
              <a:spcBef>
                <a:spcPts val="600"/>
              </a:spcBef>
              <a:spcAft>
                <a:spcPts val="0"/>
              </a:spcAft>
              <a:buSzPts val="1000"/>
              <a:buFont typeface="Courier New"/>
              <a:buChar char="o"/>
            </a:pPr>
            <a:r>
              <a:rPr lang="en-US" sz="1000"/>
              <a:t>The main objective is to allocate federal funds for housing programs. To work closely with finance teams to distribute resources efficiently and according to the policy goals.</a:t>
            </a:r>
            <a:endParaRPr sz="1000"/>
          </a:p>
          <a:p>
            <a:pPr indent="-177800" lvl="0" marL="171450" marR="0" rtl="0" algn="l">
              <a:lnSpc>
                <a:spcPct val="133333"/>
              </a:lnSpc>
              <a:spcBef>
                <a:spcPts val="400"/>
              </a:spcBef>
              <a:spcAft>
                <a:spcPts val="0"/>
              </a:spcAft>
              <a:buSzPts val="1000"/>
              <a:buFont typeface="Courier New"/>
              <a:buChar char="o"/>
            </a:pPr>
            <a:r>
              <a:rPr lang="en-US" sz="1000"/>
              <a:t>Responsible for researching and analyzing </a:t>
            </a:r>
            <a:r>
              <a:rPr lang="en-US" sz="1000"/>
              <a:t>housing</a:t>
            </a:r>
            <a:r>
              <a:rPr lang="en-US" sz="1000"/>
              <a:t> issues, trends, etc to develop housing policies and programs.</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lang="en-US" sz="1000"/>
              <a:t>Identify homelessness rate, and housing affordability with the help of data.</a:t>
            </a:r>
            <a:endParaRPr sz="1000"/>
          </a:p>
          <a:p>
            <a:pPr indent="0" lvl="0" marL="457200" marR="0" rtl="0" algn="l">
              <a:lnSpc>
                <a:spcPct val="133333"/>
              </a:lnSpc>
              <a:spcBef>
                <a:spcPts val="400"/>
              </a:spcBef>
              <a:spcAft>
                <a:spcPts val="0"/>
              </a:spcAft>
              <a:buNone/>
            </a:pPr>
            <a:r>
              <a:t/>
            </a:r>
            <a:endParaRPr sz="1000"/>
          </a:p>
        </p:txBody>
      </p:sp>
      <p:sp>
        <p:nvSpPr>
          <p:cNvPr id="89" name="Google Shape;89;p13"/>
          <p:cNvSpPr txBox="1"/>
          <p:nvPr/>
        </p:nvSpPr>
        <p:spPr>
          <a:xfrm>
            <a:off x="3647177" y="719850"/>
            <a:ext cx="8169000" cy="5523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Clr>
                <a:srgbClr val="557288"/>
              </a:buClr>
              <a:buSzPts val="3600"/>
              <a:buFont typeface="Arial"/>
              <a:buNone/>
            </a:pPr>
            <a:r>
              <a:rPr b="1" lang="en-US" sz="3300">
                <a:solidFill>
                  <a:srgbClr val="980000"/>
                </a:solidFill>
              </a:rPr>
              <a:t>Sheldon, the Federal Gov Analyst</a:t>
            </a:r>
            <a:endParaRPr b="1" sz="3300">
              <a:solidFill>
                <a:srgbClr val="980000"/>
              </a:solidFill>
            </a:endParaRPr>
          </a:p>
        </p:txBody>
      </p:sp>
      <p:sp>
        <p:nvSpPr>
          <p:cNvPr id="90" name="Google Shape;90;p13"/>
          <p:cNvSpPr txBox="1"/>
          <p:nvPr/>
        </p:nvSpPr>
        <p:spPr>
          <a:xfrm>
            <a:off x="8045145" y="17682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RESPONSIBILITIES</a:t>
            </a:r>
            <a:endParaRPr b="1" sz="1000">
              <a:solidFill>
                <a:srgbClr val="980000"/>
              </a:solidFill>
            </a:endParaRPr>
          </a:p>
          <a:p>
            <a:pPr indent="-165100" lvl="0" marL="171450" marR="0" rtl="0" algn="l">
              <a:lnSpc>
                <a:spcPct val="133333"/>
              </a:lnSpc>
              <a:spcBef>
                <a:spcPts val="600"/>
              </a:spcBef>
              <a:spcAft>
                <a:spcPts val="0"/>
              </a:spcAft>
              <a:buClr>
                <a:schemeClr val="dk1"/>
              </a:buClr>
              <a:buSzPts val="800"/>
              <a:buFont typeface="Courier New"/>
              <a:buChar char="o"/>
            </a:pPr>
            <a:r>
              <a:rPr lang="en-US" sz="1000">
                <a:solidFill>
                  <a:schemeClr val="dk1"/>
                </a:solidFill>
                <a:highlight>
                  <a:schemeClr val="lt1"/>
                </a:highlight>
                <a:latin typeface="Roboto"/>
                <a:ea typeface="Roboto"/>
                <a:cs typeface="Roboto"/>
                <a:sym typeface="Roboto"/>
              </a:rPr>
              <a:t>Analyzing existing social housing policies and programs to identify strengths, weaknesses, and areas for improvement.</a:t>
            </a:r>
            <a:endParaRPr sz="800">
              <a:solidFill>
                <a:schemeClr val="dk1"/>
              </a:solidFill>
              <a:highlight>
                <a:schemeClr val="lt1"/>
              </a:highlight>
            </a:endParaRPr>
          </a:p>
          <a:p>
            <a:pPr indent="-165100" lvl="0" marL="171450" marR="0" rtl="0" algn="l">
              <a:lnSpc>
                <a:spcPct val="133333"/>
              </a:lnSpc>
              <a:spcBef>
                <a:spcPts val="400"/>
              </a:spcBef>
              <a:spcAft>
                <a:spcPts val="0"/>
              </a:spcAft>
              <a:buClr>
                <a:schemeClr val="dk1"/>
              </a:buClr>
              <a:buSzPts val="800"/>
              <a:buFont typeface="Courier New"/>
              <a:buChar char="o"/>
            </a:pPr>
            <a:r>
              <a:rPr lang="en-US" sz="1000">
                <a:solidFill>
                  <a:schemeClr val="dk1"/>
                </a:solidFill>
                <a:highlight>
                  <a:schemeClr val="lt1"/>
                </a:highlight>
                <a:latin typeface="Roboto"/>
                <a:ea typeface="Roboto"/>
                <a:cs typeface="Roboto"/>
                <a:sym typeface="Roboto"/>
              </a:rPr>
              <a:t>Collecting and maintaining data related to housing needs, demographics, and housing market trends.</a:t>
            </a:r>
            <a:endParaRPr b="0" i="0" sz="800" u="none" cap="none" strike="noStrike">
              <a:solidFill>
                <a:schemeClr val="dk1"/>
              </a:solidFill>
              <a:highlight>
                <a:schemeClr val="lt1"/>
              </a:highlight>
              <a:latin typeface="Arial"/>
              <a:ea typeface="Arial"/>
              <a:cs typeface="Arial"/>
              <a:sym typeface="Arial"/>
            </a:endParaRPr>
          </a:p>
          <a:p>
            <a:pPr indent="-165100" lvl="0" marL="171450" marR="0" rtl="0" algn="l">
              <a:lnSpc>
                <a:spcPct val="133333"/>
              </a:lnSpc>
              <a:spcBef>
                <a:spcPts val="400"/>
              </a:spcBef>
              <a:spcAft>
                <a:spcPts val="0"/>
              </a:spcAft>
              <a:buClr>
                <a:schemeClr val="dk1"/>
              </a:buClr>
              <a:buSzPts val="800"/>
              <a:buFont typeface="Courier New"/>
              <a:buChar char="o"/>
            </a:pPr>
            <a:r>
              <a:rPr lang="en-US" sz="1000">
                <a:solidFill>
                  <a:schemeClr val="dk1"/>
                </a:solidFill>
                <a:highlight>
                  <a:schemeClr val="lt1"/>
                </a:highlight>
                <a:latin typeface="Roboto"/>
                <a:ea typeface="Roboto"/>
                <a:cs typeface="Roboto"/>
                <a:sym typeface="Roboto"/>
              </a:rPr>
              <a:t>Managing and analyzing budgets for social housing programs.</a:t>
            </a:r>
            <a:endParaRPr b="0" i="0" sz="800" u="none" cap="none" strike="noStrike">
              <a:solidFill>
                <a:schemeClr val="dk1"/>
              </a:solidFill>
              <a:highlight>
                <a:schemeClr val="lt1"/>
              </a:highlight>
              <a:latin typeface="Arial"/>
              <a:ea typeface="Arial"/>
              <a:cs typeface="Arial"/>
              <a:sym typeface="Arial"/>
            </a:endParaRPr>
          </a:p>
          <a:p>
            <a:pPr indent="0" lvl="0" marL="0" marR="0" rtl="0" algn="l">
              <a:lnSpc>
                <a:spcPct val="133333"/>
              </a:lnSpc>
              <a:spcBef>
                <a:spcPts val="400"/>
              </a:spcBef>
              <a:spcAft>
                <a:spcPts val="0"/>
              </a:spcAft>
              <a:buNone/>
            </a:pPr>
            <a:r>
              <a:t/>
            </a:r>
            <a:endParaRPr sz="1000"/>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p:txBody>
      </p:sp>
      <p:sp>
        <p:nvSpPr>
          <p:cNvPr id="91" name="Google Shape;91;p13"/>
          <p:cNvSpPr txBox="1"/>
          <p:nvPr/>
        </p:nvSpPr>
        <p:spPr>
          <a:xfrm>
            <a:off x="3651375" y="3510625"/>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NEEDS</a:t>
            </a:r>
            <a:endParaRPr b="1" sz="1500">
              <a:solidFill>
                <a:srgbClr val="980000"/>
              </a:solidFill>
            </a:endParaRPr>
          </a:p>
          <a:p>
            <a:pPr indent="-177800" lvl="0" marL="171450" marR="0" rtl="0" algn="l">
              <a:lnSpc>
                <a:spcPct val="133333"/>
              </a:lnSpc>
              <a:spcBef>
                <a:spcPts val="600"/>
              </a:spcBef>
              <a:spcAft>
                <a:spcPts val="0"/>
              </a:spcAft>
              <a:buSzPts val="1000"/>
              <a:buFont typeface="Courier New"/>
              <a:buChar char="o"/>
            </a:pPr>
            <a:r>
              <a:rPr lang="en-US" sz="1000"/>
              <a:t>Access to software and tools for data analysis, modelling and forecasting essential for making informed decisions.</a:t>
            </a:r>
            <a:endParaRPr sz="1500"/>
          </a:p>
          <a:p>
            <a:pPr indent="-177800" lvl="0" marL="171450" marR="0" rtl="0" algn="l">
              <a:lnSpc>
                <a:spcPct val="133333"/>
              </a:lnSpc>
              <a:spcBef>
                <a:spcPts val="400"/>
              </a:spcBef>
              <a:spcAft>
                <a:spcPts val="0"/>
              </a:spcAft>
              <a:buSzPts val="1000"/>
              <a:buFont typeface="Courier New"/>
              <a:buChar char="o"/>
            </a:pPr>
            <a:r>
              <a:rPr lang="en-US" sz="1000"/>
              <a:t>Needs to establish Key Performance Indicators (KPIs) and evaluation metrics to access the impact and success of social housing programs.</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lang="en-US" sz="1000"/>
              <a:t>Needs insights about future trends to reduce the housing issues.</a:t>
            </a:r>
            <a:endParaRPr sz="1500"/>
          </a:p>
          <a:p>
            <a:pPr indent="0" lvl="0" marL="457200" marR="0" rtl="0" algn="l">
              <a:lnSpc>
                <a:spcPct val="133333"/>
              </a:lnSpc>
              <a:spcBef>
                <a:spcPts val="400"/>
              </a:spcBef>
              <a:spcAft>
                <a:spcPts val="0"/>
              </a:spcAft>
              <a:buNone/>
            </a:pPr>
            <a:r>
              <a:t/>
            </a:r>
            <a:endParaRPr b="0" i="0" sz="1000" u="none" cap="none" strike="noStrike">
              <a:latin typeface="Arial"/>
              <a:ea typeface="Arial"/>
              <a:cs typeface="Arial"/>
              <a:sym typeface="Arial"/>
            </a:endParaRPr>
          </a:p>
        </p:txBody>
      </p:sp>
      <p:sp>
        <p:nvSpPr>
          <p:cNvPr id="92" name="Google Shape;92;p13"/>
          <p:cNvSpPr txBox="1"/>
          <p:nvPr/>
        </p:nvSpPr>
        <p:spPr>
          <a:xfrm>
            <a:off x="8045150" y="3510625"/>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PAIN POINTS / FRUSTRATIONS</a:t>
            </a:r>
            <a:endParaRPr b="1" sz="1000">
              <a:solidFill>
                <a:srgbClr val="980000"/>
              </a:solidFill>
            </a:endParaRPr>
          </a:p>
          <a:p>
            <a:pPr indent="-165100" lvl="0" marL="171450" marR="0" rtl="0" algn="l">
              <a:lnSpc>
                <a:spcPct val="133333"/>
              </a:lnSpc>
              <a:spcBef>
                <a:spcPts val="600"/>
              </a:spcBef>
              <a:spcAft>
                <a:spcPts val="0"/>
              </a:spcAft>
              <a:buClr>
                <a:schemeClr val="dk1"/>
              </a:buClr>
              <a:buSzPts val="800"/>
              <a:buFont typeface="Courier New"/>
              <a:buChar char="o"/>
            </a:pPr>
            <a:r>
              <a:rPr lang="en-US" sz="1000">
                <a:solidFill>
                  <a:schemeClr val="dk1"/>
                </a:solidFill>
                <a:highlight>
                  <a:schemeClr val="lt1"/>
                </a:highlight>
                <a:latin typeface="Roboto"/>
                <a:ea typeface="Roboto"/>
                <a:cs typeface="Roboto"/>
                <a:sym typeface="Roboto"/>
              </a:rPr>
              <a:t>Securing adequate funding for social housing programs can be a constant challenge.</a:t>
            </a:r>
            <a:endParaRPr sz="800">
              <a:solidFill>
                <a:schemeClr val="dk1"/>
              </a:solidFill>
              <a:highlight>
                <a:schemeClr val="lt1"/>
              </a:highlight>
            </a:endParaRPr>
          </a:p>
          <a:p>
            <a:pPr indent="-165100" lvl="0" marL="171450" marR="0" rtl="0" algn="l">
              <a:lnSpc>
                <a:spcPct val="133333"/>
              </a:lnSpc>
              <a:spcBef>
                <a:spcPts val="400"/>
              </a:spcBef>
              <a:spcAft>
                <a:spcPts val="0"/>
              </a:spcAft>
              <a:buClr>
                <a:schemeClr val="dk1"/>
              </a:buClr>
              <a:buSzPts val="800"/>
              <a:buFont typeface="Courier New"/>
              <a:buChar char="o"/>
            </a:pPr>
            <a:r>
              <a:rPr lang="en-US" sz="1000">
                <a:solidFill>
                  <a:schemeClr val="dk1"/>
                </a:solidFill>
                <a:highlight>
                  <a:schemeClr val="lt1"/>
                </a:highlight>
                <a:latin typeface="Roboto"/>
                <a:ea typeface="Roboto"/>
                <a:cs typeface="Roboto"/>
                <a:sym typeface="Roboto"/>
              </a:rPr>
              <a:t>Managing and analyzing large volumes of data related to housing demographics, trends, and program effectiveness can be overwhelming.</a:t>
            </a:r>
            <a:endParaRPr b="0" i="0" sz="800" u="none" cap="none" strike="noStrike">
              <a:solidFill>
                <a:schemeClr val="dk1"/>
              </a:solidFill>
              <a:highlight>
                <a:schemeClr val="lt1"/>
              </a:highlight>
              <a:latin typeface="Arial"/>
              <a:ea typeface="Arial"/>
              <a:cs typeface="Arial"/>
              <a:sym typeface="Arial"/>
            </a:endParaRPr>
          </a:p>
          <a:p>
            <a:pPr indent="-165100" lvl="0" marL="171450" marR="0" rtl="0" algn="l">
              <a:lnSpc>
                <a:spcPct val="133333"/>
              </a:lnSpc>
              <a:spcBef>
                <a:spcPts val="400"/>
              </a:spcBef>
              <a:spcAft>
                <a:spcPts val="0"/>
              </a:spcAft>
              <a:buClr>
                <a:schemeClr val="dk1"/>
              </a:buClr>
              <a:buSzPts val="800"/>
              <a:buFont typeface="Courier New"/>
              <a:buChar char="o"/>
            </a:pPr>
            <a:r>
              <a:rPr lang="en-US" sz="1000">
                <a:solidFill>
                  <a:schemeClr val="dk1"/>
                </a:solidFill>
                <a:highlight>
                  <a:schemeClr val="lt1"/>
                </a:highlight>
                <a:latin typeface="Roboto"/>
                <a:ea typeface="Roboto"/>
                <a:cs typeface="Roboto"/>
                <a:sym typeface="Roboto"/>
              </a:rPr>
              <a:t>Deciding where to allocate limited resources can be a difficult task. </a:t>
            </a:r>
            <a:endParaRPr sz="800">
              <a:solidFill>
                <a:schemeClr val="dk1"/>
              </a:solidFill>
              <a:highlight>
                <a:schemeClr val="lt1"/>
              </a:highlight>
            </a:endParaRPr>
          </a:p>
          <a:p>
            <a:pPr indent="0" lvl="0" marL="0" marR="0" rtl="0" algn="l">
              <a:lnSpc>
                <a:spcPct val="133333"/>
              </a:lnSpc>
              <a:spcBef>
                <a:spcPts val="400"/>
              </a:spcBef>
              <a:spcAft>
                <a:spcPts val="0"/>
              </a:spcAft>
              <a:buNone/>
            </a:pPr>
            <a:r>
              <a:t/>
            </a:r>
            <a:endParaRPr b="0" i="0" sz="1000" u="none" cap="none" strike="noStrike">
              <a:latin typeface="Arial"/>
              <a:ea typeface="Arial"/>
              <a:cs typeface="Arial"/>
              <a:sym typeface="Arial"/>
            </a:endParaRPr>
          </a:p>
        </p:txBody>
      </p:sp>
      <p:sp>
        <p:nvSpPr>
          <p:cNvPr id="93" name="Google Shape;93;p13"/>
          <p:cNvSpPr txBox="1"/>
          <p:nvPr/>
        </p:nvSpPr>
        <p:spPr>
          <a:xfrm>
            <a:off x="3647175" y="1315850"/>
            <a:ext cx="4775400" cy="300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chemeClr val="dk1"/>
              </a:buClr>
              <a:buSzPts val="900"/>
              <a:buFont typeface="Arial"/>
              <a:buNone/>
            </a:pPr>
            <a:r>
              <a:rPr b="1" lang="en-US" sz="1000">
                <a:solidFill>
                  <a:schemeClr val="dk1"/>
                </a:solidFill>
              </a:rPr>
              <a:t>Yashraj Motwani</a:t>
            </a:r>
            <a:endParaRPr b="1" i="0" sz="1000" u="none" cap="none" strike="noStrike">
              <a:solidFill>
                <a:schemeClr val="dk1"/>
              </a:solidFill>
            </a:endParaRPr>
          </a:p>
        </p:txBody>
      </p:sp>
      <p:sp>
        <p:nvSpPr>
          <p:cNvPr id="94" name="Google Shape;94;p13"/>
          <p:cNvSpPr txBox="1"/>
          <p:nvPr/>
        </p:nvSpPr>
        <p:spPr>
          <a:xfrm>
            <a:off x="8944263" y="6510528"/>
            <a:ext cx="2871900" cy="190800"/>
          </a:xfrm>
          <a:prstGeom prst="rect">
            <a:avLst/>
          </a:prstGeom>
          <a:noFill/>
          <a:ln>
            <a:noFill/>
          </a:ln>
        </p:spPr>
        <p:txBody>
          <a:bodyPr anchorCtr="0" anchor="t" bIns="93600" lIns="0" spcFirstLastPara="1" rIns="0" wrap="square" tIns="0">
            <a:noAutofit/>
          </a:bodyPr>
          <a:lstStyle/>
          <a:p>
            <a:pPr indent="0" lvl="0" marL="0" marR="0" rtl="0" algn="r">
              <a:lnSpc>
                <a:spcPct val="133333"/>
              </a:lnSpc>
              <a:spcBef>
                <a:spcPts val="0"/>
              </a:spcBef>
              <a:spcAft>
                <a:spcPts val="0"/>
              </a:spcAft>
              <a:buClr>
                <a:srgbClr val="AEABAB"/>
              </a:buClr>
              <a:buSzPts val="900"/>
              <a:buFont typeface="Arial"/>
              <a:buNone/>
            </a:pPr>
            <a:r>
              <a:rPr lang="en-US" sz="900">
                <a:solidFill>
                  <a:srgbClr val="AEABAB"/>
                </a:solidFill>
              </a:rPr>
              <a:t>SEG3101 - Persona</a:t>
            </a:r>
            <a:endParaRPr/>
          </a:p>
        </p:txBody>
      </p:sp>
      <p:sp>
        <p:nvSpPr>
          <p:cNvPr id="95" name="Google Shape;95;p13"/>
          <p:cNvSpPr txBox="1"/>
          <p:nvPr/>
        </p:nvSpPr>
        <p:spPr>
          <a:xfrm>
            <a:off x="3584350" y="5225375"/>
            <a:ext cx="8392500" cy="1242600"/>
          </a:xfrm>
          <a:prstGeom prst="rect">
            <a:avLst/>
          </a:prstGeom>
          <a:noFill/>
          <a:ln>
            <a:noFill/>
          </a:ln>
        </p:spPr>
        <p:txBody>
          <a:bodyPr anchorCtr="0" anchor="t" bIns="91425" lIns="91425" spcFirstLastPara="1" rIns="91425" wrap="square" tIns="91425">
            <a:noAutofit/>
          </a:bodyPr>
          <a:lstStyle/>
          <a:p>
            <a:pPr indent="0" lvl="0" marL="0" rtl="0" algn="l">
              <a:lnSpc>
                <a:spcPct val="133333"/>
              </a:lnSpc>
              <a:spcBef>
                <a:spcPts val="0"/>
              </a:spcBef>
              <a:spcAft>
                <a:spcPts val="0"/>
              </a:spcAft>
              <a:buNone/>
            </a:pPr>
            <a:r>
              <a:rPr b="1" lang="en-US" sz="1000">
                <a:solidFill>
                  <a:srgbClr val="980000"/>
                </a:solidFill>
              </a:rPr>
              <a:t>USER STORIES</a:t>
            </a:r>
            <a:endParaRPr b="1" sz="1000">
              <a:solidFill>
                <a:srgbClr val="980000"/>
              </a:solidFill>
            </a:endParaRPr>
          </a:p>
          <a:p>
            <a:pPr indent="-279400" lvl="0" marL="457200" rtl="0" algn="l">
              <a:lnSpc>
                <a:spcPct val="133333"/>
              </a:lnSpc>
              <a:spcBef>
                <a:spcPts val="0"/>
              </a:spcBef>
              <a:spcAft>
                <a:spcPts val="0"/>
              </a:spcAft>
              <a:buClr>
                <a:schemeClr val="dk1"/>
              </a:buClr>
              <a:buSzPts val="800"/>
              <a:buAutoNum type="arabicPeriod"/>
            </a:pPr>
            <a:r>
              <a:rPr lang="en-US" sz="1000">
                <a:solidFill>
                  <a:schemeClr val="dk1"/>
                </a:solidFill>
                <a:highlight>
                  <a:schemeClr val="lt1"/>
                </a:highlight>
                <a:latin typeface="Roboto"/>
                <a:ea typeface="Roboto"/>
                <a:cs typeface="Roboto"/>
                <a:sym typeface="Roboto"/>
              </a:rPr>
              <a:t>As a federal government analyst, I want a dashboard that provides real-time updates on the current status of social housing projects across the country so that I can have a comprehensive overview of the ongoing initiatives.</a:t>
            </a:r>
            <a:endParaRPr sz="800">
              <a:solidFill>
                <a:schemeClr val="dk1"/>
              </a:solidFill>
              <a:highlight>
                <a:schemeClr val="lt1"/>
              </a:highlight>
            </a:endParaRPr>
          </a:p>
          <a:p>
            <a:pPr indent="-279400" lvl="0" marL="457200" rtl="0" algn="l">
              <a:lnSpc>
                <a:spcPct val="133333"/>
              </a:lnSpc>
              <a:spcBef>
                <a:spcPts val="0"/>
              </a:spcBef>
              <a:spcAft>
                <a:spcPts val="0"/>
              </a:spcAft>
              <a:buClr>
                <a:schemeClr val="dk1"/>
              </a:buClr>
              <a:buSzPts val="800"/>
              <a:buAutoNum type="arabicPeriod"/>
            </a:pPr>
            <a:r>
              <a:rPr lang="en-US" sz="1000">
                <a:solidFill>
                  <a:schemeClr val="dk1"/>
                </a:solidFill>
                <a:highlight>
                  <a:schemeClr val="lt1"/>
                </a:highlight>
                <a:latin typeface="Roboto"/>
                <a:ea typeface="Roboto"/>
                <a:cs typeface="Roboto"/>
                <a:sym typeface="Roboto"/>
              </a:rPr>
              <a:t>As a federal government analyst, I want to be able to filter and sort social housing projects by location, funding status, completion date, and other relevant criteria so that I can focus on specific areas or projects that require attention</a:t>
            </a:r>
            <a:endParaRPr sz="800">
              <a:solidFill>
                <a:schemeClr val="dk1"/>
              </a:solidFill>
              <a:highlight>
                <a:schemeClr val="lt1"/>
              </a:highlight>
            </a:endParaRPr>
          </a:p>
          <a:p>
            <a:pPr indent="-279400" lvl="0" marL="457200" rtl="0" algn="l">
              <a:lnSpc>
                <a:spcPct val="133333"/>
              </a:lnSpc>
              <a:spcBef>
                <a:spcPts val="0"/>
              </a:spcBef>
              <a:spcAft>
                <a:spcPts val="0"/>
              </a:spcAft>
              <a:buClr>
                <a:schemeClr val="dk1"/>
              </a:buClr>
              <a:buSzPts val="800"/>
              <a:buAutoNum type="arabicPeriod"/>
            </a:pPr>
            <a:r>
              <a:rPr lang="en-US" sz="1000">
                <a:solidFill>
                  <a:schemeClr val="dk1"/>
                </a:solidFill>
                <a:highlight>
                  <a:schemeClr val="lt1"/>
                </a:highlight>
                <a:latin typeface="Roboto"/>
                <a:ea typeface="Roboto"/>
                <a:cs typeface="Roboto"/>
                <a:sym typeface="Roboto"/>
              </a:rPr>
              <a:t>As a federal government analyst, I want a reporting feature that allows me to generate detailed reports on the progress and impact of social housing programs, including statistics on housing availability, affordability, and demographic data of beneficiaries.</a:t>
            </a:r>
            <a:endParaRPr sz="800">
              <a:solidFill>
                <a:schemeClr val="dk1"/>
              </a:solidFill>
              <a:highlight>
                <a:schemeClr val="lt1"/>
              </a:highlight>
            </a:endParaRPr>
          </a:p>
          <a:p>
            <a:pPr indent="0" lvl="0" marL="457200" rtl="0" algn="l">
              <a:lnSpc>
                <a:spcPct val="133333"/>
              </a:lnSpc>
              <a:spcBef>
                <a:spcPts val="0"/>
              </a:spcBef>
              <a:spcAft>
                <a:spcPts val="0"/>
              </a:spcAft>
              <a:buNone/>
            </a:pPr>
            <a:r>
              <a:t/>
            </a:r>
            <a:endParaRPr sz="1000">
              <a:solidFill>
                <a:schemeClr val="dk1"/>
              </a:solidFill>
            </a:endParaRPr>
          </a:p>
        </p:txBody>
      </p:sp>
      <p:pic>
        <p:nvPicPr>
          <p:cNvPr id="96" name="Google Shape;96;p13"/>
          <p:cNvPicPr preferRelativeResize="0"/>
          <p:nvPr/>
        </p:nvPicPr>
        <p:blipFill>
          <a:blip r:embed="rId3">
            <a:alphaModFix/>
          </a:blip>
          <a:stretch>
            <a:fillRect/>
          </a:stretch>
        </p:blipFill>
        <p:spPr>
          <a:xfrm>
            <a:off x="731525" y="152400"/>
            <a:ext cx="2017775" cy="1692025"/>
          </a:xfrm>
          <a:prstGeom prst="rect">
            <a:avLst/>
          </a:prstGeom>
          <a:noFill/>
          <a:ln>
            <a:noFill/>
          </a:ln>
        </p:spPr>
      </p:pic>
      <p:sp>
        <p:nvSpPr>
          <p:cNvPr id="97" name="Google Shape;97;p13"/>
          <p:cNvSpPr txBox="1"/>
          <p:nvPr/>
        </p:nvSpPr>
        <p:spPr>
          <a:xfrm>
            <a:off x="731525" y="1996825"/>
            <a:ext cx="2375700" cy="45138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900" u="none" cap="none" strike="noStrike">
                <a:solidFill>
                  <a:srgbClr val="980000"/>
                </a:solidFill>
              </a:rPr>
              <a:t>ABOUT </a:t>
            </a:r>
            <a:endParaRPr b="1">
              <a:solidFill>
                <a:srgbClr val="980000"/>
              </a:solidFill>
            </a:endParaRPr>
          </a:p>
          <a:p>
            <a:pPr indent="0" lvl="0" marL="0" marR="0" rtl="0" algn="l">
              <a:lnSpc>
                <a:spcPct val="133333"/>
              </a:lnSpc>
              <a:spcBef>
                <a:spcPts val="600"/>
              </a:spcBef>
              <a:spcAft>
                <a:spcPts val="0"/>
              </a:spcAft>
              <a:buClr>
                <a:srgbClr val="1F2325"/>
              </a:buClr>
              <a:buSzPts val="900"/>
              <a:buFont typeface="Arial"/>
              <a:buNone/>
            </a:pPr>
            <a:r>
              <a:rPr b="1" lang="en-US" sz="900"/>
              <a:t>Demographics: </a:t>
            </a:r>
            <a:r>
              <a:rPr lang="en-US" sz="900"/>
              <a:t>36</a:t>
            </a:r>
            <a:r>
              <a:rPr lang="en-US" sz="900"/>
              <a:t>, Ottawa, Master’s degree in Finance</a:t>
            </a:r>
            <a:endParaRPr sz="900"/>
          </a:p>
          <a:p>
            <a:pPr indent="0" lvl="0" marL="0" marR="0" rtl="0" algn="l">
              <a:lnSpc>
                <a:spcPct val="133333"/>
              </a:lnSpc>
              <a:spcBef>
                <a:spcPts val="600"/>
              </a:spcBef>
              <a:spcAft>
                <a:spcPts val="0"/>
              </a:spcAft>
              <a:buClr>
                <a:srgbClr val="1F2325"/>
              </a:buClr>
              <a:buSzPts val="900"/>
              <a:buFont typeface="Arial"/>
              <a:buNone/>
            </a:pPr>
            <a:r>
              <a:t/>
            </a:r>
            <a:endParaRPr sz="900"/>
          </a:p>
          <a:p>
            <a:pPr indent="0" lvl="0" marL="0" marR="0" rtl="0" algn="l">
              <a:lnSpc>
                <a:spcPct val="133333"/>
              </a:lnSpc>
              <a:spcBef>
                <a:spcPts val="600"/>
              </a:spcBef>
              <a:spcAft>
                <a:spcPts val="0"/>
              </a:spcAft>
              <a:buClr>
                <a:srgbClr val="1F2325"/>
              </a:buClr>
              <a:buSzPts val="900"/>
              <a:buFont typeface="Arial"/>
              <a:buNone/>
            </a:pPr>
            <a:r>
              <a:rPr b="1" i="0" lang="en-US" sz="900" u="none" cap="none" strike="noStrike">
                <a:latin typeface="Arial"/>
                <a:ea typeface="Arial"/>
                <a:cs typeface="Arial"/>
                <a:sym typeface="Arial"/>
              </a:rPr>
              <a:t>Qualifications:</a:t>
            </a:r>
            <a:r>
              <a:rPr b="0" i="0" lang="en-US" sz="900" u="none" cap="none" strike="noStrike">
                <a:latin typeface="Arial"/>
                <a:ea typeface="Arial"/>
                <a:cs typeface="Arial"/>
                <a:sym typeface="Arial"/>
              </a:rPr>
              <a:t> </a:t>
            </a:r>
            <a:r>
              <a:rPr lang="en-US" sz="900"/>
              <a:t>7 years of experience in managing finances at Government of Canada</a:t>
            </a:r>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latin typeface="Arial"/>
              <a:ea typeface="Arial"/>
              <a:cs typeface="Arial"/>
              <a:sym typeface="Arial"/>
            </a:endParaRPr>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Work environment:</a:t>
            </a:r>
            <a:r>
              <a:rPr b="0" i="0" lang="en-US" sz="900" u="none" cap="none" strike="noStrike">
                <a:latin typeface="Arial"/>
                <a:ea typeface="Arial"/>
                <a:cs typeface="Arial"/>
                <a:sym typeface="Arial"/>
              </a:rPr>
              <a:t> </a:t>
            </a:r>
            <a:r>
              <a:rPr lang="en-US" sz="900"/>
              <a:t>One of the shelters in Ottawa</a:t>
            </a:r>
            <a:r>
              <a:rPr b="0" i="0" lang="en-US" sz="900" u="none" cap="none" strike="noStrike">
                <a:latin typeface="Arial"/>
                <a:ea typeface="Arial"/>
                <a:cs typeface="Arial"/>
                <a:sym typeface="Arial"/>
              </a:rPr>
              <a:t> </a:t>
            </a:r>
            <a:endParaRPr sz="900"/>
          </a:p>
          <a:p>
            <a:pPr indent="0" lvl="0" marL="0" marR="0" rtl="0" algn="l">
              <a:lnSpc>
                <a:spcPct val="133333"/>
              </a:lnSpc>
              <a:spcBef>
                <a:spcPts val="400"/>
              </a:spcBef>
              <a:spcAft>
                <a:spcPts val="0"/>
              </a:spcAft>
              <a:buClr>
                <a:srgbClr val="1F2325"/>
              </a:buClr>
              <a:buSzPts val="900"/>
              <a:buFont typeface="Arial"/>
              <a:buNone/>
            </a:pPr>
            <a:r>
              <a:t/>
            </a:r>
            <a:endParaRPr sz="900"/>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Equipment:</a:t>
            </a:r>
            <a:r>
              <a:rPr b="0" i="0" lang="en-US" sz="900" u="none" cap="none" strike="noStrike">
                <a:latin typeface="Arial"/>
                <a:ea typeface="Arial"/>
                <a:cs typeface="Arial"/>
                <a:sym typeface="Arial"/>
              </a:rPr>
              <a:t> </a:t>
            </a:r>
            <a:r>
              <a:rPr lang="en-US" sz="900"/>
              <a:t>Phone+Computer</a:t>
            </a:r>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solidFill>
                <a:srgbClr val="1F2325"/>
              </a:solidFill>
              <a:latin typeface="Arial"/>
              <a:ea typeface="Arial"/>
              <a:cs typeface="Arial"/>
              <a:sym typeface="Arial"/>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solidFill>
                <a:srgbClr val="1F2325"/>
              </a:solidFill>
              <a:latin typeface="Arial"/>
              <a:ea typeface="Arial"/>
              <a:cs typeface="Arial"/>
              <a:sym typeface="Arial"/>
            </a:endParaRPr>
          </a:p>
          <a:p>
            <a:pPr indent="0" lvl="0" marL="0" marR="0" rtl="0" algn="l">
              <a:lnSpc>
                <a:spcPct val="133333"/>
              </a:lnSpc>
              <a:spcBef>
                <a:spcPts val="400"/>
              </a:spcBef>
              <a:spcAft>
                <a:spcPts val="0"/>
              </a:spcAft>
              <a:buClr>
                <a:srgbClr val="557288"/>
              </a:buClr>
              <a:buSzPts val="900"/>
              <a:buFont typeface="Arial"/>
              <a:buNone/>
            </a:pPr>
            <a:r>
              <a:rPr b="1" lang="en-US" sz="900">
                <a:solidFill>
                  <a:srgbClr val="980000"/>
                </a:solidFill>
              </a:rPr>
              <a:t>COLLABORATES</a:t>
            </a:r>
            <a:r>
              <a:rPr b="1" i="0" lang="en-US" sz="900" u="none" cap="none" strike="noStrike">
                <a:solidFill>
                  <a:srgbClr val="980000"/>
                </a:solidFill>
              </a:rPr>
              <a:t> WITH…</a:t>
            </a:r>
            <a:endParaRPr b="1" i="0" sz="900" u="none" cap="none" strike="noStrike">
              <a:solidFill>
                <a:srgbClr val="980000"/>
              </a:solidFill>
            </a:endParaRPr>
          </a:p>
          <a:p>
            <a:pPr indent="-285750" lvl="0" marL="457200" marR="0" rtl="0" algn="l">
              <a:lnSpc>
                <a:spcPct val="133333"/>
              </a:lnSpc>
              <a:spcBef>
                <a:spcPts val="600"/>
              </a:spcBef>
              <a:spcAft>
                <a:spcPts val="0"/>
              </a:spcAft>
              <a:buSzPts val="900"/>
              <a:buChar char="●"/>
            </a:pPr>
            <a:r>
              <a:rPr lang="en-US" sz="900"/>
              <a:t>Shelter managers</a:t>
            </a:r>
            <a:endParaRPr sz="900"/>
          </a:p>
          <a:p>
            <a:pPr indent="-285750" lvl="0" marL="457200" marR="0" rtl="0" algn="l">
              <a:lnSpc>
                <a:spcPct val="133333"/>
              </a:lnSpc>
              <a:spcBef>
                <a:spcPts val="0"/>
              </a:spcBef>
              <a:spcAft>
                <a:spcPts val="0"/>
              </a:spcAft>
              <a:buSzPts val="900"/>
              <a:buChar char="●"/>
            </a:pPr>
            <a:r>
              <a:rPr lang="en-US" sz="900"/>
              <a:t>Government shelter sector</a:t>
            </a:r>
            <a:endParaRPr sz="900"/>
          </a:p>
          <a:p>
            <a:pPr indent="-285750" lvl="0" marL="457200" marR="0" rtl="0" algn="l">
              <a:lnSpc>
                <a:spcPct val="133333"/>
              </a:lnSpc>
              <a:spcBef>
                <a:spcPts val="0"/>
              </a:spcBef>
              <a:spcAft>
                <a:spcPts val="0"/>
              </a:spcAft>
              <a:buSzPts val="900"/>
              <a:buChar char="●"/>
            </a:pPr>
            <a:r>
              <a:rPr lang="en-US" sz="900"/>
              <a:t>Shelter’s internal staff</a:t>
            </a:r>
            <a:endParaRPr sz="900"/>
          </a:p>
          <a:p>
            <a:pPr indent="-285750" lvl="0" marL="457200" marR="0" rtl="0" algn="l">
              <a:lnSpc>
                <a:spcPct val="133333"/>
              </a:lnSpc>
              <a:spcBef>
                <a:spcPts val="0"/>
              </a:spcBef>
              <a:spcAft>
                <a:spcPts val="0"/>
              </a:spcAft>
              <a:buSzPts val="900"/>
              <a:buChar char="●"/>
            </a:pPr>
            <a:r>
              <a:rPr lang="en-US" sz="900"/>
              <a:t>Non profit organizations</a:t>
            </a:r>
            <a:endParaRPr sz="900"/>
          </a:p>
          <a:p>
            <a:pPr indent="-285750" lvl="0" marL="457200" marR="0" rtl="0" algn="l">
              <a:lnSpc>
                <a:spcPct val="133333"/>
              </a:lnSpc>
              <a:spcBef>
                <a:spcPts val="0"/>
              </a:spcBef>
              <a:spcAft>
                <a:spcPts val="0"/>
              </a:spcAft>
              <a:buSzPts val="900"/>
              <a:buChar char="●"/>
            </a:pPr>
            <a:r>
              <a:rPr lang="en-US" sz="900"/>
              <a:t>Grant advisors</a:t>
            </a:r>
            <a:endParaRPr sz="9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2"/>
          <p:cNvSpPr txBox="1"/>
          <p:nvPr/>
        </p:nvSpPr>
        <p:spPr>
          <a:xfrm>
            <a:off x="731525" y="1996825"/>
            <a:ext cx="2375700" cy="45138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900" u="none" cap="none" strike="noStrike">
                <a:solidFill>
                  <a:srgbClr val="980000"/>
                </a:solidFill>
              </a:rPr>
              <a:t>ABOUT </a:t>
            </a:r>
            <a:endParaRPr b="1">
              <a:solidFill>
                <a:srgbClr val="980000"/>
              </a:solidFill>
            </a:endParaRPr>
          </a:p>
          <a:p>
            <a:pPr indent="0" lvl="0" marL="0" marR="0" rtl="0" algn="l">
              <a:lnSpc>
                <a:spcPct val="133333"/>
              </a:lnSpc>
              <a:spcBef>
                <a:spcPts val="600"/>
              </a:spcBef>
              <a:spcAft>
                <a:spcPts val="0"/>
              </a:spcAft>
              <a:buClr>
                <a:srgbClr val="1F2325"/>
              </a:buClr>
              <a:buSzPts val="900"/>
              <a:buFont typeface="Arial"/>
              <a:buNone/>
            </a:pPr>
            <a:r>
              <a:rPr b="1" lang="en-US" sz="900"/>
              <a:t>Demographics: </a:t>
            </a:r>
            <a:r>
              <a:rPr lang="en-US" sz="900"/>
              <a:t>Age, location, programme/faculty, past job/school</a:t>
            </a:r>
            <a:endParaRPr sz="900"/>
          </a:p>
          <a:p>
            <a:pPr indent="0" lvl="0" marL="0" marR="0" rtl="0" algn="l">
              <a:lnSpc>
                <a:spcPct val="133333"/>
              </a:lnSpc>
              <a:spcBef>
                <a:spcPts val="600"/>
              </a:spcBef>
              <a:spcAft>
                <a:spcPts val="0"/>
              </a:spcAft>
              <a:buClr>
                <a:srgbClr val="1F2325"/>
              </a:buClr>
              <a:buSzPts val="900"/>
              <a:buFont typeface="Arial"/>
              <a:buNone/>
            </a:pPr>
            <a:r>
              <a:t/>
            </a:r>
            <a:endParaRPr sz="900"/>
          </a:p>
          <a:p>
            <a:pPr indent="0" lvl="0" marL="0" marR="0" rtl="0" algn="l">
              <a:lnSpc>
                <a:spcPct val="133333"/>
              </a:lnSpc>
              <a:spcBef>
                <a:spcPts val="600"/>
              </a:spcBef>
              <a:spcAft>
                <a:spcPts val="0"/>
              </a:spcAft>
              <a:buClr>
                <a:srgbClr val="1F2325"/>
              </a:buClr>
              <a:buSzPts val="900"/>
              <a:buFont typeface="Arial"/>
              <a:buNone/>
            </a:pPr>
            <a:r>
              <a:rPr b="1" i="0" lang="en-US" sz="900" u="none" cap="none" strike="noStrike">
                <a:latin typeface="Arial"/>
                <a:ea typeface="Arial"/>
                <a:cs typeface="Arial"/>
                <a:sym typeface="Arial"/>
              </a:rPr>
              <a:t>Qualifications:</a:t>
            </a:r>
            <a:r>
              <a:rPr b="0" i="0" lang="en-US" sz="900" u="none" cap="none" strike="noStrike">
                <a:latin typeface="Arial"/>
                <a:ea typeface="Arial"/>
                <a:cs typeface="Arial"/>
                <a:sym typeface="Arial"/>
              </a:rPr>
              <a:t> In one line, describe the persona’s work/study experience (e.g., 3 years as a Project Manager with a major </a:t>
            </a:r>
            <a:r>
              <a:rPr lang="en-US" sz="900"/>
              <a:t>IT </a:t>
            </a:r>
            <a:r>
              <a:rPr b="0" i="0" lang="en-US" sz="900" u="none" cap="none" strike="noStrike">
                <a:latin typeface="Arial"/>
                <a:ea typeface="Arial"/>
                <a:cs typeface="Arial"/>
                <a:sym typeface="Arial"/>
              </a:rPr>
              <a:t>company)</a:t>
            </a:r>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latin typeface="Arial"/>
              <a:ea typeface="Arial"/>
              <a:cs typeface="Arial"/>
              <a:sym typeface="Arial"/>
            </a:endParaRPr>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Work environment:</a:t>
            </a:r>
            <a:r>
              <a:rPr b="0" i="0" lang="en-US" sz="900" u="none" cap="none" strike="noStrike">
                <a:latin typeface="Arial"/>
                <a:ea typeface="Arial"/>
                <a:cs typeface="Arial"/>
                <a:sym typeface="Arial"/>
              </a:rPr>
              <a:t> Where does the persona work? One location? Multiple? </a:t>
            </a:r>
            <a:endParaRPr sz="900"/>
          </a:p>
          <a:p>
            <a:pPr indent="0" lvl="0" marL="0" marR="0" rtl="0" algn="l">
              <a:lnSpc>
                <a:spcPct val="133333"/>
              </a:lnSpc>
              <a:spcBef>
                <a:spcPts val="400"/>
              </a:spcBef>
              <a:spcAft>
                <a:spcPts val="0"/>
              </a:spcAft>
              <a:buClr>
                <a:srgbClr val="1F2325"/>
              </a:buClr>
              <a:buSzPts val="900"/>
              <a:buFont typeface="Arial"/>
              <a:buNone/>
            </a:pPr>
            <a:r>
              <a:t/>
            </a:r>
            <a:endParaRPr sz="900"/>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Equipment:</a:t>
            </a:r>
            <a:r>
              <a:rPr b="0" i="0" lang="en-US" sz="900" u="none" cap="none" strike="noStrike">
                <a:latin typeface="Arial"/>
                <a:ea typeface="Arial"/>
                <a:cs typeface="Arial"/>
                <a:sym typeface="Arial"/>
              </a:rPr>
              <a:t> What devices (</a:t>
            </a:r>
            <a:r>
              <a:rPr lang="en-US" sz="900"/>
              <a:t>phone </a:t>
            </a:r>
            <a:r>
              <a:rPr b="0" i="0" lang="en-US" sz="900" u="none" cap="none" strike="noStrike">
                <a:latin typeface="Arial"/>
                <a:ea typeface="Arial"/>
                <a:cs typeface="Arial"/>
                <a:sym typeface="Arial"/>
              </a:rPr>
              <a:t>and </a:t>
            </a:r>
            <a:r>
              <a:rPr lang="en-US" sz="900"/>
              <a:t>computer</a:t>
            </a:r>
            <a:r>
              <a:rPr b="0" i="0" lang="en-US" sz="900" u="none" cap="none" strike="noStrike">
                <a:latin typeface="Arial"/>
                <a:ea typeface="Arial"/>
                <a:cs typeface="Arial"/>
                <a:sym typeface="Arial"/>
              </a:rPr>
              <a:t>) does the persona use?</a:t>
            </a:r>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solidFill>
                <a:srgbClr val="1F2325"/>
              </a:solidFill>
              <a:latin typeface="Arial"/>
              <a:ea typeface="Arial"/>
              <a:cs typeface="Arial"/>
              <a:sym typeface="Arial"/>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solidFill>
                <a:srgbClr val="1F2325"/>
              </a:solidFill>
              <a:latin typeface="Arial"/>
              <a:ea typeface="Arial"/>
              <a:cs typeface="Arial"/>
              <a:sym typeface="Arial"/>
            </a:endParaRPr>
          </a:p>
          <a:p>
            <a:pPr indent="0" lvl="0" marL="0" marR="0" rtl="0" algn="l">
              <a:lnSpc>
                <a:spcPct val="133333"/>
              </a:lnSpc>
              <a:spcBef>
                <a:spcPts val="400"/>
              </a:spcBef>
              <a:spcAft>
                <a:spcPts val="0"/>
              </a:spcAft>
              <a:buClr>
                <a:srgbClr val="557288"/>
              </a:buClr>
              <a:buSzPts val="900"/>
              <a:buFont typeface="Arial"/>
              <a:buNone/>
            </a:pPr>
            <a:r>
              <a:rPr b="1" lang="en-US" sz="900">
                <a:solidFill>
                  <a:srgbClr val="980000"/>
                </a:solidFill>
              </a:rPr>
              <a:t>COLLABORATES</a:t>
            </a:r>
            <a:r>
              <a:rPr b="1" i="0" lang="en-US" sz="900" u="none" cap="none" strike="noStrike">
                <a:solidFill>
                  <a:srgbClr val="980000"/>
                </a:solidFill>
              </a:rPr>
              <a:t> WITH…</a:t>
            </a:r>
            <a:endParaRPr b="1" i="0" sz="900" u="none" cap="none" strike="noStrike">
              <a:solidFill>
                <a:srgbClr val="980000"/>
              </a:solidFill>
            </a:endParaRPr>
          </a:p>
          <a:p>
            <a:pPr indent="0" lvl="0" marL="0" marR="0" rtl="0" algn="l">
              <a:lnSpc>
                <a:spcPct val="133333"/>
              </a:lnSpc>
              <a:spcBef>
                <a:spcPts val="600"/>
              </a:spcBef>
              <a:spcAft>
                <a:spcPts val="0"/>
              </a:spcAft>
              <a:buClr>
                <a:srgbClr val="1F2325"/>
              </a:buClr>
              <a:buSzPts val="900"/>
              <a:buFont typeface="Arial"/>
              <a:buNone/>
            </a:pPr>
            <a:r>
              <a:rPr b="0" i="0" lang="en-US" sz="900" u="none" cap="none" strike="noStrike">
                <a:latin typeface="Arial"/>
                <a:ea typeface="Arial"/>
                <a:cs typeface="Arial"/>
                <a:sym typeface="Arial"/>
              </a:rPr>
              <a:t>List any people, roles or teams with whom the persona works, reports to, has as direct reports, etc.</a:t>
            </a:r>
            <a:endParaRPr/>
          </a:p>
        </p:txBody>
      </p:sp>
      <p:sp>
        <p:nvSpPr>
          <p:cNvPr id="219" name="Google Shape;219;p22"/>
          <p:cNvSpPr txBox="1"/>
          <p:nvPr/>
        </p:nvSpPr>
        <p:spPr>
          <a:xfrm>
            <a:off x="3647177" y="719850"/>
            <a:ext cx="8169000" cy="5523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Clr>
                <a:srgbClr val="557288"/>
              </a:buClr>
              <a:buSzPts val="3600"/>
              <a:buFont typeface="Arial"/>
              <a:buNone/>
            </a:pPr>
            <a:r>
              <a:rPr b="1" lang="en-US" sz="3600">
                <a:solidFill>
                  <a:srgbClr val="980000"/>
                </a:solidFill>
              </a:rPr>
              <a:t>Stuart</a:t>
            </a:r>
            <a:r>
              <a:rPr b="1" lang="en-US" sz="3600">
                <a:solidFill>
                  <a:srgbClr val="980000"/>
                </a:solidFill>
              </a:rPr>
              <a:t>, Supportive Housing Provider</a:t>
            </a:r>
            <a:endParaRPr b="1" i="0" sz="3600" u="none" cap="none" strike="noStrike">
              <a:solidFill>
                <a:srgbClr val="980000"/>
              </a:solidFill>
              <a:latin typeface="Arial"/>
              <a:ea typeface="Arial"/>
              <a:cs typeface="Arial"/>
              <a:sym typeface="Arial"/>
            </a:endParaRPr>
          </a:p>
        </p:txBody>
      </p:sp>
      <p:sp>
        <p:nvSpPr>
          <p:cNvPr id="220" name="Google Shape;220;p22"/>
          <p:cNvSpPr txBox="1"/>
          <p:nvPr/>
        </p:nvSpPr>
        <p:spPr>
          <a:xfrm>
            <a:off x="3651388" y="17682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MAIN GOALS</a:t>
            </a:r>
            <a:endParaRPr b="1" sz="1000">
              <a:solidFill>
                <a:srgbClr val="980000"/>
              </a:solidFill>
            </a:endParaRPr>
          </a:p>
          <a:p>
            <a:pPr indent="-177800" lvl="0" marL="171450" marR="0" rtl="0" algn="l">
              <a:lnSpc>
                <a:spcPct val="133333"/>
              </a:lnSpc>
              <a:spcBef>
                <a:spcPts val="600"/>
              </a:spcBef>
              <a:spcAft>
                <a:spcPts val="0"/>
              </a:spcAft>
              <a:buSzPts val="1000"/>
              <a:buFont typeface="Courier New"/>
              <a:buChar char="o"/>
            </a:pPr>
            <a:r>
              <a:rPr b="0" i="0" lang="en-US" sz="1000" u="none" cap="none" strike="noStrike">
                <a:latin typeface="Arial"/>
                <a:ea typeface="Arial"/>
                <a:cs typeface="Arial"/>
                <a:sym typeface="Arial"/>
              </a:rPr>
              <a:t>Describe the first main goal of the persona. This should detail specific study/job-related work that are critical to the role.</a:t>
            </a:r>
            <a:endParaRPr sz="10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the second main goal of the persona.</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the third main goal of the persona.</a:t>
            </a:r>
            <a:endParaRPr sz="1000"/>
          </a:p>
          <a:p>
            <a:pPr indent="-177800" lvl="0" marL="171450" marR="0" rtl="0" algn="l">
              <a:lnSpc>
                <a:spcPct val="133333"/>
              </a:lnSpc>
              <a:spcBef>
                <a:spcPts val="400"/>
              </a:spcBef>
              <a:spcAft>
                <a:spcPts val="0"/>
              </a:spcAft>
              <a:buSzPts val="1000"/>
              <a:buFont typeface="Courier New"/>
              <a:buChar char="o"/>
            </a:pPr>
            <a:r>
              <a:rPr lang="en-US" sz="1000"/>
              <a:t>…add more goals, if applicable…</a:t>
            </a:r>
            <a:endParaRPr sz="1000"/>
          </a:p>
        </p:txBody>
      </p:sp>
      <p:sp>
        <p:nvSpPr>
          <p:cNvPr id="221" name="Google Shape;221;p22"/>
          <p:cNvSpPr txBox="1"/>
          <p:nvPr/>
        </p:nvSpPr>
        <p:spPr>
          <a:xfrm>
            <a:off x="8045145" y="17682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RESPONSIBILITIES</a:t>
            </a:r>
            <a:endParaRPr b="1" sz="1000">
              <a:solidFill>
                <a:srgbClr val="980000"/>
              </a:solidFill>
            </a:endParaRPr>
          </a:p>
          <a:p>
            <a:pPr indent="-177800" lvl="0" marL="171450" marR="0" rtl="0" algn="l">
              <a:lnSpc>
                <a:spcPct val="133333"/>
              </a:lnSpc>
              <a:spcBef>
                <a:spcPts val="600"/>
              </a:spcBef>
              <a:spcAft>
                <a:spcPts val="0"/>
              </a:spcAft>
              <a:buSzPts val="1000"/>
              <a:buFont typeface="Courier New"/>
              <a:buChar char="o"/>
            </a:pPr>
            <a:r>
              <a:rPr b="0" i="0" lang="en-US" sz="1000" u="none" cap="none" strike="noStrike">
                <a:latin typeface="Arial"/>
                <a:ea typeface="Arial"/>
                <a:cs typeface="Arial"/>
                <a:sym typeface="Arial"/>
              </a:rPr>
              <a:t>Provide specific details of one main responsibility of the role.</a:t>
            </a:r>
            <a:endParaRPr sz="10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second </a:t>
            </a:r>
            <a:r>
              <a:rPr lang="en-US" sz="1000"/>
              <a:t>role </a:t>
            </a:r>
            <a:r>
              <a:rPr b="0" i="0" lang="en-US" sz="1000" u="none" cap="none" strike="noStrike">
                <a:latin typeface="Arial"/>
                <a:ea typeface="Arial"/>
                <a:cs typeface="Arial"/>
                <a:sym typeface="Arial"/>
              </a:rPr>
              <a:t>responsibility.</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third </a:t>
            </a:r>
            <a:r>
              <a:rPr lang="en-US" sz="1000"/>
              <a:t>role</a:t>
            </a:r>
            <a:r>
              <a:rPr b="0" i="0" lang="en-US" sz="1000" u="none" cap="none" strike="noStrike">
                <a:latin typeface="Arial"/>
                <a:ea typeface="Arial"/>
                <a:cs typeface="Arial"/>
                <a:sym typeface="Arial"/>
              </a:rPr>
              <a:t> responsibility.</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…add more responsibilities, if applicable…</a:t>
            </a:r>
            <a:endParaRPr sz="1000"/>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p:txBody>
      </p:sp>
      <p:sp>
        <p:nvSpPr>
          <p:cNvPr id="222" name="Google Shape;222;p22"/>
          <p:cNvSpPr txBox="1"/>
          <p:nvPr/>
        </p:nvSpPr>
        <p:spPr>
          <a:xfrm>
            <a:off x="3651375" y="3510625"/>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NEEDS</a:t>
            </a:r>
            <a:endParaRPr b="1" sz="1500">
              <a:solidFill>
                <a:srgbClr val="980000"/>
              </a:solidFill>
            </a:endParaRPr>
          </a:p>
          <a:p>
            <a:pPr indent="-177800" lvl="0" marL="171450" marR="0" rtl="0" algn="l">
              <a:lnSpc>
                <a:spcPct val="133333"/>
              </a:lnSpc>
              <a:spcBef>
                <a:spcPts val="600"/>
              </a:spcBef>
              <a:spcAft>
                <a:spcPts val="0"/>
              </a:spcAft>
              <a:buSzPts val="1000"/>
              <a:buFont typeface="Courier New"/>
              <a:buChar char="o"/>
            </a:pPr>
            <a:r>
              <a:rPr b="0" i="0" lang="en-US" sz="1000" u="none" cap="none" strike="noStrike">
                <a:latin typeface="Arial"/>
                <a:ea typeface="Arial"/>
                <a:cs typeface="Arial"/>
                <a:sym typeface="Arial"/>
              </a:rPr>
              <a:t>Provide a detailed description of one need the persona is experiencing related to his/her work</a:t>
            </a:r>
            <a:endParaRPr sz="15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second need.</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third need.</a:t>
            </a:r>
            <a:endParaRPr sz="15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…add more needs, if applicable…</a:t>
            </a:r>
            <a:endParaRPr b="0" i="0" sz="1000" u="none" cap="none" strike="noStrike">
              <a:latin typeface="Arial"/>
              <a:ea typeface="Arial"/>
              <a:cs typeface="Arial"/>
              <a:sym typeface="Arial"/>
            </a:endParaRPr>
          </a:p>
        </p:txBody>
      </p:sp>
      <p:sp>
        <p:nvSpPr>
          <p:cNvPr id="223" name="Google Shape;223;p22"/>
          <p:cNvSpPr txBox="1"/>
          <p:nvPr/>
        </p:nvSpPr>
        <p:spPr>
          <a:xfrm>
            <a:off x="8045150" y="3510625"/>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PAIN POINTS / FRUSTRATIONS</a:t>
            </a:r>
            <a:endParaRPr b="1" sz="1000">
              <a:solidFill>
                <a:srgbClr val="980000"/>
              </a:solidFill>
            </a:endParaRPr>
          </a:p>
          <a:p>
            <a:pPr indent="-177800" lvl="0" marL="171450" marR="0" rtl="0" algn="l">
              <a:lnSpc>
                <a:spcPct val="133333"/>
              </a:lnSpc>
              <a:spcBef>
                <a:spcPts val="600"/>
              </a:spcBef>
              <a:spcAft>
                <a:spcPts val="0"/>
              </a:spcAft>
              <a:buSzPts val="1000"/>
              <a:buFont typeface="Courier New"/>
              <a:buChar char="o"/>
            </a:pPr>
            <a:r>
              <a:rPr b="0" i="0" lang="en-US" sz="1000" u="none" cap="none" strike="noStrike">
                <a:latin typeface="Arial"/>
                <a:ea typeface="Arial"/>
                <a:cs typeface="Arial"/>
                <a:sym typeface="Arial"/>
              </a:rPr>
              <a:t>Describe one key challenge faced by the persona in his/her work, </a:t>
            </a:r>
            <a:r>
              <a:rPr lang="en-US" sz="1000"/>
              <a:t>possibly with</a:t>
            </a:r>
            <a:r>
              <a:rPr b="0" i="0" lang="en-US" sz="1000" u="none" cap="none" strike="noStrike">
                <a:latin typeface="Arial"/>
                <a:ea typeface="Arial"/>
                <a:cs typeface="Arial"/>
                <a:sym typeface="Arial"/>
              </a:rPr>
              <a:t> how this makes that person feel.</a:t>
            </a:r>
            <a:endParaRPr sz="10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second key challenge.</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third key challenge.</a:t>
            </a:r>
            <a:endParaRPr sz="10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…add more pain points, if applicable…</a:t>
            </a:r>
            <a:endParaRPr b="0" i="0" sz="1000" u="none" cap="none" strike="noStrike">
              <a:latin typeface="Arial"/>
              <a:ea typeface="Arial"/>
              <a:cs typeface="Arial"/>
              <a:sym typeface="Arial"/>
            </a:endParaRPr>
          </a:p>
        </p:txBody>
      </p:sp>
      <p:sp>
        <p:nvSpPr>
          <p:cNvPr id="224" name="Google Shape;224;p22"/>
          <p:cNvSpPr txBox="1"/>
          <p:nvPr/>
        </p:nvSpPr>
        <p:spPr>
          <a:xfrm>
            <a:off x="3647175" y="1323250"/>
            <a:ext cx="4775400" cy="300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chemeClr val="dk1"/>
              </a:buClr>
              <a:buSzPts val="900"/>
              <a:buFont typeface="Arial"/>
              <a:buNone/>
            </a:pPr>
            <a:r>
              <a:rPr b="1" i="0" lang="en-US" sz="1000" u="none" cap="none" strike="noStrike">
                <a:solidFill>
                  <a:schemeClr val="dk1"/>
                </a:solidFill>
              </a:rPr>
              <a:t>ENTER THE PERSONA’S FULL (JOB/</a:t>
            </a:r>
            <a:r>
              <a:rPr b="1" lang="en-US" sz="1000">
                <a:solidFill>
                  <a:schemeClr val="dk1"/>
                </a:solidFill>
              </a:rPr>
              <a:t>STUDENT</a:t>
            </a:r>
            <a:r>
              <a:rPr b="1" i="0" lang="en-US" sz="1000" u="none" cap="none" strike="noStrike">
                <a:solidFill>
                  <a:schemeClr val="dk1"/>
                </a:solidFill>
              </a:rPr>
              <a:t>) TITLE</a:t>
            </a:r>
            <a:endParaRPr b="1" i="0" sz="1000" u="none" cap="none" strike="noStrike">
              <a:solidFill>
                <a:schemeClr val="dk1"/>
              </a:solidFill>
            </a:endParaRPr>
          </a:p>
        </p:txBody>
      </p:sp>
      <p:sp>
        <p:nvSpPr>
          <p:cNvPr id="225" name="Google Shape;225;p22"/>
          <p:cNvSpPr txBox="1"/>
          <p:nvPr/>
        </p:nvSpPr>
        <p:spPr>
          <a:xfrm>
            <a:off x="3647174" y="379775"/>
            <a:ext cx="4775400" cy="361800"/>
          </a:xfrm>
          <a:prstGeom prst="rect">
            <a:avLst/>
          </a:prstGeom>
          <a:noFill/>
          <a:ln>
            <a:noFill/>
          </a:ln>
        </p:spPr>
        <p:txBody>
          <a:bodyPr anchorCtr="0" anchor="t" bIns="93600" lIns="0" spcFirstLastPara="1" rIns="0" wrap="square" tIns="0">
            <a:noAutofit/>
          </a:bodyPr>
          <a:lstStyle/>
          <a:p>
            <a:pPr indent="0" lvl="0" marL="0" marR="0" rtl="0" algn="l">
              <a:lnSpc>
                <a:spcPct val="188888"/>
              </a:lnSpc>
              <a:spcBef>
                <a:spcPts val="0"/>
              </a:spcBef>
              <a:spcAft>
                <a:spcPts val="0"/>
              </a:spcAft>
              <a:buClr>
                <a:srgbClr val="557288"/>
              </a:buClr>
              <a:buSzPts val="900"/>
              <a:buFont typeface="Arial"/>
              <a:buNone/>
            </a:pPr>
            <a:r>
              <a:rPr b="0" i="0" lang="en-US" sz="1000" u="none" cap="none" strike="noStrike">
                <a:solidFill>
                  <a:srgbClr val="980000"/>
                </a:solidFill>
                <a:latin typeface="Arial"/>
                <a:ea typeface="Arial"/>
                <a:cs typeface="Arial"/>
                <a:sym typeface="Arial"/>
              </a:rPr>
              <a:t>“Insert a quote from the persona here.”</a:t>
            </a:r>
            <a:endParaRPr b="0" i="0" sz="1000" u="none" cap="none" strike="noStrike">
              <a:solidFill>
                <a:srgbClr val="980000"/>
              </a:solidFill>
              <a:latin typeface="Arial"/>
              <a:ea typeface="Arial"/>
              <a:cs typeface="Arial"/>
              <a:sym typeface="Arial"/>
            </a:endParaRPr>
          </a:p>
        </p:txBody>
      </p:sp>
      <p:sp>
        <p:nvSpPr>
          <p:cNvPr id="226" name="Google Shape;226;p22"/>
          <p:cNvSpPr/>
          <p:nvPr/>
        </p:nvSpPr>
        <p:spPr>
          <a:xfrm>
            <a:off x="731520" y="268868"/>
            <a:ext cx="1939200" cy="1529700"/>
          </a:xfrm>
          <a:prstGeom prst="rect">
            <a:avLst/>
          </a:prstGeom>
          <a:solidFill>
            <a:schemeClr val="lt1"/>
          </a:solidFill>
          <a:ln cap="flat" cmpd="sng" w="9525">
            <a:solidFill>
              <a:srgbClr val="7F7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200" u="none" cap="none" strike="noStrike">
                <a:solidFill>
                  <a:schemeClr val="dk1"/>
                </a:solidFill>
                <a:latin typeface="Arial"/>
                <a:ea typeface="Arial"/>
                <a:cs typeface="Arial"/>
                <a:sym typeface="Arial"/>
              </a:rPr>
              <a:t>ADD PHOTO HERE</a:t>
            </a:r>
            <a:endParaRPr/>
          </a:p>
        </p:txBody>
      </p:sp>
      <p:sp>
        <p:nvSpPr>
          <p:cNvPr id="227" name="Google Shape;227;p22"/>
          <p:cNvSpPr txBox="1"/>
          <p:nvPr/>
        </p:nvSpPr>
        <p:spPr>
          <a:xfrm>
            <a:off x="8944263" y="6510528"/>
            <a:ext cx="2871900" cy="190800"/>
          </a:xfrm>
          <a:prstGeom prst="rect">
            <a:avLst/>
          </a:prstGeom>
          <a:noFill/>
          <a:ln>
            <a:noFill/>
          </a:ln>
        </p:spPr>
        <p:txBody>
          <a:bodyPr anchorCtr="0" anchor="t" bIns="93600" lIns="0" spcFirstLastPara="1" rIns="0" wrap="square" tIns="0">
            <a:noAutofit/>
          </a:bodyPr>
          <a:lstStyle/>
          <a:p>
            <a:pPr indent="0" lvl="0" marL="0" marR="0" rtl="0" algn="r">
              <a:lnSpc>
                <a:spcPct val="133333"/>
              </a:lnSpc>
              <a:spcBef>
                <a:spcPts val="0"/>
              </a:spcBef>
              <a:spcAft>
                <a:spcPts val="0"/>
              </a:spcAft>
              <a:buClr>
                <a:srgbClr val="AEABAB"/>
              </a:buClr>
              <a:buSzPts val="900"/>
              <a:buFont typeface="Arial"/>
              <a:buNone/>
            </a:pPr>
            <a:r>
              <a:rPr lang="en-US" sz="900">
                <a:solidFill>
                  <a:srgbClr val="AEABAB"/>
                </a:solidFill>
              </a:rPr>
              <a:t>SEG3101 - Persona</a:t>
            </a:r>
            <a:endParaRPr/>
          </a:p>
        </p:txBody>
      </p:sp>
      <p:sp>
        <p:nvSpPr>
          <p:cNvPr id="228" name="Google Shape;228;p22"/>
          <p:cNvSpPr txBox="1"/>
          <p:nvPr/>
        </p:nvSpPr>
        <p:spPr>
          <a:xfrm>
            <a:off x="3584350" y="5225375"/>
            <a:ext cx="8392500" cy="1242600"/>
          </a:xfrm>
          <a:prstGeom prst="rect">
            <a:avLst/>
          </a:prstGeom>
          <a:noFill/>
          <a:ln>
            <a:noFill/>
          </a:ln>
        </p:spPr>
        <p:txBody>
          <a:bodyPr anchorCtr="0" anchor="t" bIns="91425" lIns="91425" spcFirstLastPara="1" rIns="91425" wrap="square" tIns="91425">
            <a:noAutofit/>
          </a:bodyPr>
          <a:lstStyle/>
          <a:p>
            <a:pPr indent="0" lvl="0" marL="0" rtl="0" algn="l">
              <a:lnSpc>
                <a:spcPct val="133333"/>
              </a:lnSpc>
              <a:spcBef>
                <a:spcPts val="0"/>
              </a:spcBef>
              <a:spcAft>
                <a:spcPts val="0"/>
              </a:spcAft>
              <a:buNone/>
            </a:pPr>
            <a:r>
              <a:rPr b="1" lang="en-US" sz="1000">
                <a:solidFill>
                  <a:srgbClr val="980000"/>
                </a:solidFill>
              </a:rPr>
              <a:t>USER STORIES</a:t>
            </a:r>
            <a:endParaRPr b="1" sz="1000">
              <a:solidFill>
                <a:srgbClr val="980000"/>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 I want to… in order to …</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 I want to… in order to ...</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 I want to… in order to ...</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 I want to… in order to ...</a:t>
            </a:r>
            <a:endParaRPr sz="1000">
              <a:solidFill>
                <a:schemeClr val="dk1"/>
              </a:solidFill>
            </a:endParaRPr>
          </a:p>
        </p:txBody>
      </p:sp>
      <p:sp>
        <p:nvSpPr>
          <p:cNvPr id="229" name="Google Shape;229;p22"/>
          <p:cNvSpPr txBox="1"/>
          <p:nvPr/>
        </p:nvSpPr>
        <p:spPr>
          <a:xfrm>
            <a:off x="0" y="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3"/>
          <p:cNvSpPr txBox="1"/>
          <p:nvPr/>
        </p:nvSpPr>
        <p:spPr>
          <a:xfrm>
            <a:off x="731525" y="1996825"/>
            <a:ext cx="2375700" cy="45138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900" u="none" cap="none" strike="noStrike">
                <a:solidFill>
                  <a:srgbClr val="980000"/>
                </a:solidFill>
              </a:rPr>
              <a:t>ABOUT </a:t>
            </a:r>
            <a:endParaRPr b="1">
              <a:solidFill>
                <a:srgbClr val="980000"/>
              </a:solidFill>
            </a:endParaRPr>
          </a:p>
          <a:p>
            <a:pPr indent="0" lvl="0" marL="0" marR="0" rtl="0" algn="l">
              <a:lnSpc>
                <a:spcPct val="133333"/>
              </a:lnSpc>
              <a:spcBef>
                <a:spcPts val="600"/>
              </a:spcBef>
              <a:spcAft>
                <a:spcPts val="0"/>
              </a:spcAft>
              <a:buClr>
                <a:srgbClr val="1F2325"/>
              </a:buClr>
              <a:buSzPts val="900"/>
              <a:buFont typeface="Arial"/>
              <a:buNone/>
            </a:pPr>
            <a:r>
              <a:rPr b="1" lang="en-US" sz="900"/>
              <a:t>Demographics: </a:t>
            </a:r>
            <a:r>
              <a:rPr lang="en-US" sz="900"/>
              <a:t>Age, location, programme/faculty, past job/school</a:t>
            </a:r>
            <a:endParaRPr sz="900"/>
          </a:p>
          <a:p>
            <a:pPr indent="0" lvl="0" marL="0" marR="0" rtl="0" algn="l">
              <a:lnSpc>
                <a:spcPct val="133333"/>
              </a:lnSpc>
              <a:spcBef>
                <a:spcPts val="600"/>
              </a:spcBef>
              <a:spcAft>
                <a:spcPts val="0"/>
              </a:spcAft>
              <a:buClr>
                <a:srgbClr val="1F2325"/>
              </a:buClr>
              <a:buSzPts val="900"/>
              <a:buFont typeface="Arial"/>
              <a:buNone/>
            </a:pPr>
            <a:r>
              <a:t/>
            </a:r>
            <a:endParaRPr sz="900"/>
          </a:p>
          <a:p>
            <a:pPr indent="0" lvl="0" marL="0" marR="0" rtl="0" algn="l">
              <a:lnSpc>
                <a:spcPct val="133333"/>
              </a:lnSpc>
              <a:spcBef>
                <a:spcPts val="600"/>
              </a:spcBef>
              <a:spcAft>
                <a:spcPts val="0"/>
              </a:spcAft>
              <a:buClr>
                <a:srgbClr val="1F2325"/>
              </a:buClr>
              <a:buSzPts val="900"/>
              <a:buFont typeface="Arial"/>
              <a:buNone/>
            </a:pPr>
            <a:r>
              <a:rPr b="1" i="0" lang="en-US" sz="900" u="none" cap="none" strike="noStrike">
                <a:latin typeface="Arial"/>
                <a:ea typeface="Arial"/>
                <a:cs typeface="Arial"/>
                <a:sym typeface="Arial"/>
              </a:rPr>
              <a:t>Qualifications:</a:t>
            </a:r>
            <a:r>
              <a:rPr b="0" i="0" lang="en-US" sz="900" u="none" cap="none" strike="noStrike">
                <a:latin typeface="Arial"/>
                <a:ea typeface="Arial"/>
                <a:cs typeface="Arial"/>
                <a:sym typeface="Arial"/>
              </a:rPr>
              <a:t> In one line, describe the persona’s work/study experience (e.g., 3 years as a Project Manager with a major </a:t>
            </a:r>
            <a:r>
              <a:rPr lang="en-US" sz="900"/>
              <a:t>IT </a:t>
            </a:r>
            <a:r>
              <a:rPr b="0" i="0" lang="en-US" sz="900" u="none" cap="none" strike="noStrike">
                <a:latin typeface="Arial"/>
                <a:ea typeface="Arial"/>
                <a:cs typeface="Arial"/>
                <a:sym typeface="Arial"/>
              </a:rPr>
              <a:t>company)</a:t>
            </a:r>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latin typeface="Arial"/>
              <a:ea typeface="Arial"/>
              <a:cs typeface="Arial"/>
              <a:sym typeface="Arial"/>
            </a:endParaRPr>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Work environment:</a:t>
            </a:r>
            <a:r>
              <a:rPr b="0" i="0" lang="en-US" sz="900" u="none" cap="none" strike="noStrike">
                <a:latin typeface="Arial"/>
                <a:ea typeface="Arial"/>
                <a:cs typeface="Arial"/>
                <a:sym typeface="Arial"/>
              </a:rPr>
              <a:t> Where does the persona work? One location? Multiple? </a:t>
            </a:r>
            <a:endParaRPr sz="900"/>
          </a:p>
          <a:p>
            <a:pPr indent="0" lvl="0" marL="0" marR="0" rtl="0" algn="l">
              <a:lnSpc>
                <a:spcPct val="133333"/>
              </a:lnSpc>
              <a:spcBef>
                <a:spcPts val="400"/>
              </a:spcBef>
              <a:spcAft>
                <a:spcPts val="0"/>
              </a:spcAft>
              <a:buClr>
                <a:srgbClr val="1F2325"/>
              </a:buClr>
              <a:buSzPts val="900"/>
              <a:buFont typeface="Arial"/>
              <a:buNone/>
            </a:pPr>
            <a:r>
              <a:t/>
            </a:r>
            <a:endParaRPr sz="900"/>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Equipment:</a:t>
            </a:r>
            <a:r>
              <a:rPr b="0" i="0" lang="en-US" sz="900" u="none" cap="none" strike="noStrike">
                <a:latin typeface="Arial"/>
                <a:ea typeface="Arial"/>
                <a:cs typeface="Arial"/>
                <a:sym typeface="Arial"/>
              </a:rPr>
              <a:t> What devices (</a:t>
            </a:r>
            <a:r>
              <a:rPr lang="en-US" sz="900"/>
              <a:t>phone </a:t>
            </a:r>
            <a:r>
              <a:rPr b="0" i="0" lang="en-US" sz="900" u="none" cap="none" strike="noStrike">
                <a:latin typeface="Arial"/>
                <a:ea typeface="Arial"/>
                <a:cs typeface="Arial"/>
                <a:sym typeface="Arial"/>
              </a:rPr>
              <a:t>and </a:t>
            </a:r>
            <a:r>
              <a:rPr lang="en-US" sz="900"/>
              <a:t>computer</a:t>
            </a:r>
            <a:r>
              <a:rPr b="0" i="0" lang="en-US" sz="900" u="none" cap="none" strike="noStrike">
                <a:latin typeface="Arial"/>
                <a:ea typeface="Arial"/>
                <a:cs typeface="Arial"/>
                <a:sym typeface="Arial"/>
              </a:rPr>
              <a:t>) does the persona use?</a:t>
            </a:r>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solidFill>
                <a:srgbClr val="1F2325"/>
              </a:solidFill>
              <a:latin typeface="Arial"/>
              <a:ea typeface="Arial"/>
              <a:cs typeface="Arial"/>
              <a:sym typeface="Arial"/>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solidFill>
                <a:srgbClr val="1F2325"/>
              </a:solidFill>
              <a:latin typeface="Arial"/>
              <a:ea typeface="Arial"/>
              <a:cs typeface="Arial"/>
              <a:sym typeface="Arial"/>
            </a:endParaRPr>
          </a:p>
          <a:p>
            <a:pPr indent="0" lvl="0" marL="0" marR="0" rtl="0" algn="l">
              <a:lnSpc>
                <a:spcPct val="133333"/>
              </a:lnSpc>
              <a:spcBef>
                <a:spcPts val="400"/>
              </a:spcBef>
              <a:spcAft>
                <a:spcPts val="0"/>
              </a:spcAft>
              <a:buClr>
                <a:srgbClr val="557288"/>
              </a:buClr>
              <a:buSzPts val="900"/>
              <a:buFont typeface="Arial"/>
              <a:buNone/>
            </a:pPr>
            <a:r>
              <a:rPr b="1" lang="en-US" sz="900">
                <a:solidFill>
                  <a:srgbClr val="980000"/>
                </a:solidFill>
              </a:rPr>
              <a:t>COLLABORATES</a:t>
            </a:r>
            <a:r>
              <a:rPr b="1" i="0" lang="en-US" sz="900" u="none" cap="none" strike="noStrike">
                <a:solidFill>
                  <a:srgbClr val="980000"/>
                </a:solidFill>
              </a:rPr>
              <a:t> WITH…</a:t>
            </a:r>
            <a:endParaRPr b="1" i="0" sz="900" u="none" cap="none" strike="noStrike">
              <a:solidFill>
                <a:srgbClr val="980000"/>
              </a:solidFill>
            </a:endParaRPr>
          </a:p>
          <a:p>
            <a:pPr indent="0" lvl="0" marL="0" marR="0" rtl="0" algn="l">
              <a:lnSpc>
                <a:spcPct val="133333"/>
              </a:lnSpc>
              <a:spcBef>
                <a:spcPts val="600"/>
              </a:spcBef>
              <a:spcAft>
                <a:spcPts val="0"/>
              </a:spcAft>
              <a:buClr>
                <a:srgbClr val="1F2325"/>
              </a:buClr>
              <a:buSzPts val="900"/>
              <a:buFont typeface="Arial"/>
              <a:buNone/>
            </a:pPr>
            <a:r>
              <a:rPr b="0" i="0" lang="en-US" sz="900" u="none" cap="none" strike="noStrike">
                <a:latin typeface="Arial"/>
                <a:ea typeface="Arial"/>
                <a:cs typeface="Arial"/>
                <a:sym typeface="Arial"/>
              </a:rPr>
              <a:t>List any people, roles or teams with whom the persona works, reports to, has as direct reports, etc.</a:t>
            </a:r>
            <a:endParaRPr/>
          </a:p>
        </p:txBody>
      </p:sp>
      <p:sp>
        <p:nvSpPr>
          <p:cNvPr id="235" name="Google Shape;235;p23"/>
          <p:cNvSpPr txBox="1"/>
          <p:nvPr/>
        </p:nvSpPr>
        <p:spPr>
          <a:xfrm>
            <a:off x="3647177" y="719850"/>
            <a:ext cx="8169000" cy="5523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Clr>
                <a:srgbClr val="557288"/>
              </a:buClr>
              <a:buSzPts val="3600"/>
              <a:buFont typeface="Arial"/>
              <a:buNone/>
            </a:pPr>
            <a:r>
              <a:rPr b="1" lang="en-US" sz="3600">
                <a:solidFill>
                  <a:srgbClr val="980000"/>
                </a:solidFill>
              </a:rPr>
              <a:t>Barry </a:t>
            </a:r>
            <a:r>
              <a:rPr b="1" lang="en-US" sz="3600">
                <a:solidFill>
                  <a:srgbClr val="980000"/>
                </a:solidFill>
              </a:rPr>
              <a:t>, Person with lived experience</a:t>
            </a:r>
            <a:endParaRPr b="1" i="0" sz="3600" u="none" cap="none" strike="noStrike">
              <a:solidFill>
                <a:srgbClr val="980000"/>
              </a:solidFill>
              <a:latin typeface="Arial"/>
              <a:ea typeface="Arial"/>
              <a:cs typeface="Arial"/>
              <a:sym typeface="Arial"/>
            </a:endParaRPr>
          </a:p>
        </p:txBody>
      </p:sp>
      <p:sp>
        <p:nvSpPr>
          <p:cNvPr id="236" name="Google Shape;236;p23"/>
          <p:cNvSpPr txBox="1"/>
          <p:nvPr/>
        </p:nvSpPr>
        <p:spPr>
          <a:xfrm>
            <a:off x="3651388" y="17682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MAIN GOALS</a:t>
            </a:r>
            <a:endParaRPr b="1" sz="1000">
              <a:solidFill>
                <a:srgbClr val="980000"/>
              </a:solidFill>
            </a:endParaRPr>
          </a:p>
          <a:p>
            <a:pPr indent="-177800" lvl="0" marL="171450" marR="0" rtl="0" algn="l">
              <a:lnSpc>
                <a:spcPct val="133333"/>
              </a:lnSpc>
              <a:spcBef>
                <a:spcPts val="600"/>
              </a:spcBef>
              <a:spcAft>
                <a:spcPts val="0"/>
              </a:spcAft>
              <a:buSzPts val="1000"/>
              <a:buFont typeface="Courier New"/>
              <a:buChar char="o"/>
            </a:pPr>
            <a:r>
              <a:rPr b="0" i="0" lang="en-US" sz="1000" u="none" cap="none" strike="noStrike">
                <a:latin typeface="Arial"/>
                <a:ea typeface="Arial"/>
                <a:cs typeface="Arial"/>
                <a:sym typeface="Arial"/>
              </a:rPr>
              <a:t>Describe the first main goal of the persona. This should detail specific study/job-related work that are critical to the role.</a:t>
            </a:r>
            <a:endParaRPr sz="10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the second main goal of the persona.</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the third main goal of the persona.</a:t>
            </a:r>
            <a:endParaRPr sz="1000"/>
          </a:p>
          <a:p>
            <a:pPr indent="-177800" lvl="0" marL="171450" marR="0" rtl="0" algn="l">
              <a:lnSpc>
                <a:spcPct val="133333"/>
              </a:lnSpc>
              <a:spcBef>
                <a:spcPts val="400"/>
              </a:spcBef>
              <a:spcAft>
                <a:spcPts val="0"/>
              </a:spcAft>
              <a:buSzPts val="1000"/>
              <a:buFont typeface="Courier New"/>
              <a:buChar char="o"/>
            </a:pPr>
            <a:r>
              <a:rPr lang="en-US" sz="1000"/>
              <a:t>…add more goals, if applicable…</a:t>
            </a:r>
            <a:endParaRPr sz="1000"/>
          </a:p>
        </p:txBody>
      </p:sp>
      <p:sp>
        <p:nvSpPr>
          <p:cNvPr id="237" name="Google Shape;237;p23"/>
          <p:cNvSpPr txBox="1"/>
          <p:nvPr/>
        </p:nvSpPr>
        <p:spPr>
          <a:xfrm>
            <a:off x="8045145" y="17682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RESPONSIBILITIES</a:t>
            </a:r>
            <a:endParaRPr b="1" sz="1000">
              <a:solidFill>
                <a:srgbClr val="980000"/>
              </a:solidFill>
            </a:endParaRPr>
          </a:p>
          <a:p>
            <a:pPr indent="-177800" lvl="0" marL="171450" marR="0" rtl="0" algn="l">
              <a:lnSpc>
                <a:spcPct val="133333"/>
              </a:lnSpc>
              <a:spcBef>
                <a:spcPts val="600"/>
              </a:spcBef>
              <a:spcAft>
                <a:spcPts val="0"/>
              </a:spcAft>
              <a:buSzPts val="1000"/>
              <a:buFont typeface="Courier New"/>
              <a:buChar char="o"/>
            </a:pPr>
            <a:r>
              <a:rPr b="0" i="0" lang="en-US" sz="1000" u="none" cap="none" strike="noStrike">
                <a:latin typeface="Arial"/>
                <a:ea typeface="Arial"/>
                <a:cs typeface="Arial"/>
                <a:sym typeface="Arial"/>
              </a:rPr>
              <a:t>Provide specific details of one main responsibility of the role.</a:t>
            </a:r>
            <a:endParaRPr sz="10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second </a:t>
            </a:r>
            <a:r>
              <a:rPr lang="en-US" sz="1000"/>
              <a:t>role </a:t>
            </a:r>
            <a:r>
              <a:rPr b="0" i="0" lang="en-US" sz="1000" u="none" cap="none" strike="noStrike">
                <a:latin typeface="Arial"/>
                <a:ea typeface="Arial"/>
                <a:cs typeface="Arial"/>
                <a:sym typeface="Arial"/>
              </a:rPr>
              <a:t>responsibility.</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third </a:t>
            </a:r>
            <a:r>
              <a:rPr lang="en-US" sz="1000"/>
              <a:t>role</a:t>
            </a:r>
            <a:r>
              <a:rPr b="0" i="0" lang="en-US" sz="1000" u="none" cap="none" strike="noStrike">
                <a:latin typeface="Arial"/>
                <a:ea typeface="Arial"/>
                <a:cs typeface="Arial"/>
                <a:sym typeface="Arial"/>
              </a:rPr>
              <a:t> responsibility.</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…add more responsibilities, if applicable…</a:t>
            </a:r>
            <a:endParaRPr sz="1000"/>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p:txBody>
      </p:sp>
      <p:sp>
        <p:nvSpPr>
          <p:cNvPr id="238" name="Google Shape;238;p23"/>
          <p:cNvSpPr txBox="1"/>
          <p:nvPr/>
        </p:nvSpPr>
        <p:spPr>
          <a:xfrm>
            <a:off x="3651375" y="3510625"/>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NEEDS</a:t>
            </a:r>
            <a:endParaRPr b="1" sz="1500">
              <a:solidFill>
                <a:srgbClr val="980000"/>
              </a:solidFill>
            </a:endParaRPr>
          </a:p>
          <a:p>
            <a:pPr indent="-177800" lvl="0" marL="171450" marR="0" rtl="0" algn="l">
              <a:lnSpc>
                <a:spcPct val="133333"/>
              </a:lnSpc>
              <a:spcBef>
                <a:spcPts val="600"/>
              </a:spcBef>
              <a:spcAft>
                <a:spcPts val="0"/>
              </a:spcAft>
              <a:buSzPts val="1000"/>
              <a:buFont typeface="Courier New"/>
              <a:buChar char="o"/>
            </a:pPr>
            <a:r>
              <a:rPr b="0" i="0" lang="en-US" sz="1000" u="none" cap="none" strike="noStrike">
                <a:latin typeface="Arial"/>
                <a:ea typeface="Arial"/>
                <a:cs typeface="Arial"/>
                <a:sym typeface="Arial"/>
              </a:rPr>
              <a:t>Provide a detailed description of one need the persona is experiencing related to his/her work</a:t>
            </a:r>
            <a:endParaRPr sz="15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second need.</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third need.</a:t>
            </a:r>
            <a:endParaRPr sz="15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…add more needs, if applicable…</a:t>
            </a:r>
            <a:endParaRPr b="0" i="0" sz="1000" u="none" cap="none" strike="noStrike">
              <a:latin typeface="Arial"/>
              <a:ea typeface="Arial"/>
              <a:cs typeface="Arial"/>
              <a:sym typeface="Arial"/>
            </a:endParaRPr>
          </a:p>
        </p:txBody>
      </p:sp>
      <p:sp>
        <p:nvSpPr>
          <p:cNvPr id="239" name="Google Shape;239;p23"/>
          <p:cNvSpPr txBox="1"/>
          <p:nvPr/>
        </p:nvSpPr>
        <p:spPr>
          <a:xfrm>
            <a:off x="8045150" y="3510625"/>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PAIN POINTS / FRUSTRATIONS</a:t>
            </a:r>
            <a:endParaRPr b="1" sz="1000">
              <a:solidFill>
                <a:srgbClr val="980000"/>
              </a:solidFill>
            </a:endParaRPr>
          </a:p>
          <a:p>
            <a:pPr indent="-177800" lvl="0" marL="171450" marR="0" rtl="0" algn="l">
              <a:lnSpc>
                <a:spcPct val="133333"/>
              </a:lnSpc>
              <a:spcBef>
                <a:spcPts val="600"/>
              </a:spcBef>
              <a:spcAft>
                <a:spcPts val="0"/>
              </a:spcAft>
              <a:buSzPts val="1000"/>
              <a:buFont typeface="Courier New"/>
              <a:buChar char="o"/>
            </a:pPr>
            <a:r>
              <a:rPr b="0" i="0" lang="en-US" sz="1000" u="none" cap="none" strike="noStrike">
                <a:latin typeface="Arial"/>
                <a:ea typeface="Arial"/>
                <a:cs typeface="Arial"/>
                <a:sym typeface="Arial"/>
              </a:rPr>
              <a:t>Describe one key challenge faced by the persona in his/her work, </a:t>
            </a:r>
            <a:r>
              <a:rPr lang="en-US" sz="1000"/>
              <a:t>possibly with</a:t>
            </a:r>
            <a:r>
              <a:rPr b="0" i="0" lang="en-US" sz="1000" u="none" cap="none" strike="noStrike">
                <a:latin typeface="Arial"/>
                <a:ea typeface="Arial"/>
                <a:cs typeface="Arial"/>
                <a:sym typeface="Arial"/>
              </a:rPr>
              <a:t> how this makes that person feel.</a:t>
            </a:r>
            <a:endParaRPr sz="10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second key challenge.</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third key challenge.</a:t>
            </a:r>
            <a:endParaRPr sz="10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…add more pain points, if applicable…</a:t>
            </a:r>
            <a:endParaRPr b="0" i="0" sz="1000" u="none" cap="none" strike="noStrike">
              <a:latin typeface="Arial"/>
              <a:ea typeface="Arial"/>
              <a:cs typeface="Arial"/>
              <a:sym typeface="Arial"/>
            </a:endParaRPr>
          </a:p>
        </p:txBody>
      </p:sp>
      <p:sp>
        <p:nvSpPr>
          <p:cNvPr id="240" name="Google Shape;240;p23"/>
          <p:cNvSpPr txBox="1"/>
          <p:nvPr/>
        </p:nvSpPr>
        <p:spPr>
          <a:xfrm>
            <a:off x="3647175" y="1323250"/>
            <a:ext cx="4775400" cy="300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chemeClr val="dk1"/>
              </a:buClr>
              <a:buSzPts val="900"/>
              <a:buFont typeface="Arial"/>
              <a:buNone/>
            </a:pPr>
            <a:r>
              <a:rPr b="1" i="0" lang="en-US" sz="1000" u="none" cap="none" strike="noStrike">
                <a:solidFill>
                  <a:schemeClr val="dk1"/>
                </a:solidFill>
              </a:rPr>
              <a:t>ENTER THE PERSONA’S FULL (JOB/</a:t>
            </a:r>
            <a:r>
              <a:rPr b="1" lang="en-US" sz="1000">
                <a:solidFill>
                  <a:schemeClr val="dk1"/>
                </a:solidFill>
              </a:rPr>
              <a:t>STUDENT</a:t>
            </a:r>
            <a:r>
              <a:rPr b="1" i="0" lang="en-US" sz="1000" u="none" cap="none" strike="noStrike">
                <a:solidFill>
                  <a:schemeClr val="dk1"/>
                </a:solidFill>
              </a:rPr>
              <a:t>) TITLE</a:t>
            </a:r>
            <a:endParaRPr b="1" i="0" sz="1000" u="none" cap="none" strike="noStrike">
              <a:solidFill>
                <a:schemeClr val="dk1"/>
              </a:solidFill>
            </a:endParaRPr>
          </a:p>
        </p:txBody>
      </p:sp>
      <p:sp>
        <p:nvSpPr>
          <p:cNvPr id="241" name="Google Shape;241;p23"/>
          <p:cNvSpPr txBox="1"/>
          <p:nvPr/>
        </p:nvSpPr>
        <p:spPr>
          <a:xfrm>
            <a:off x="3647174" y="379775"/>
            <a:ext cx="4775400" cy="361800"/>
          </a:xfrm>
          <a:prstGeom prst="rect">
            <a:avLst/>
          </a:prstGeom>
          <a:noFill/>
          <a:ln>
            <a:noFill/>
          </a:ln>
        </p:spPr>
        <p:txBody>
          <a:bodyPr anchorCtr="0" anchor="t" bIns="93600" lIns="0" spcFirstLastPara="1" rIns="0" wrap="square" tIns="0">
            <a:noAutofit/>
          </a:bodyPr>
          <a:lstStyle/>
          <a:p>
            <a:pPr indent="0" lvl="0" marL="0" marR="0" rtl="0" algn="l">
              <a:lnSpc>
                <a:spcPct val="188888"/>
              </a:lnSpc>
              <a:spcBef>
                <a:spcPts val="0"/>
              </a:spcBef>
              <a:spcAft>
                <a:spcPts val="0"/>
              </a:spcAft>
              <a:buClr>
                <a:srgbClr val="557288"/>
              </a:buClr>
              <a:buSzPts val="900"/>
              <a:buFont typeface="Arial"/>
              <a:buNone/>
            </a:pPr>
            <a:r>
              <a:rPr b="0" i="0" lang="en-US" sz="1000" u="none" cap="none" strike="noStrike">
                <a:solidFill>
                  <a:srgbClr val="980000"/>
                </a:solidFill>
                <a:latin typeface="Arial"/>
                <a:ea typeface="Arial"/>
                <a:cs typeface="Arial"/>
                <a:sym typeface="Arial"/>
              </a:rPr>
              <a:t>“Insert a quote from the persona here.”</a:t>
            </a:r>
            <a:endParaRPr b="0" i="0" sz="1000" u="none" cap="none" strike="noStrike">
              <a:solidFill>
                <a:srgbClr val="980000"/>
              </a:solidFill>
              <a:latin typeface="Arial"/>
              <a:ea typeface="Arial"/>
              <a:cs typeface="Arial"/>
              <a:sym typeface="Arial"/>
            </a:endParaRPr>
          </a:p>
        </p:txBody>
      </p:sp>
      <p:sp>
        <p:nvSpPr>
          <p:cNvPr id="242" name="Google Shape;242;p23"/>
          <p:cNvSpPr/>
          <p:nvPr/>
        </p:nvSpPr>
        <p:spPr>
          <a:xfrm>
            <a:off x="731520" y="268868"/>
            <a:ext cx="1939200" cy="1529700"/>
          </a:xfrm>
          <a:prstGeom prst="rect">
            <a:avLst/>
          </a:prstGeom>
          <a:solidFill>
            <a:schemeClr val="lt1"/>
          </a:solidFill>
          <a:ln cap="flat" cmpd="sng" w="9525">
            <a:solidFill>
              <a:srgbClr val="7F7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200" u="none" cap="none" strike="noStrike">
                <a:solidFill>
                  <a:schemeClr val="dk1"/>
                </a:solidFill>
                <a:latin typeface="Arial"/>
                <a:ea typeface="Arial"/>
                <a:cs typeface="Arial"/>
                <a:sym typeface="Arial"/>
              </a:rPr>
              <a:t>ADD PHOTO HERE</a:t>
            </a:r>
            <a:endParaRPr/>
          </a:p>
        </p:txBody>
      </p:sp>
      <p:sp>
        <p:nvSpPr>
          <p:cNvPr id="243" name="Google Shape;243;p23"/>
          <p:cNvSpPr txBox="1"/>
          <p:nvPr/>
        </p:nvSpPr>
        <p:spPr>
          <a:xfrm>
            <a:off x="8944263" y="6510528"/>
            <a:ext cx="2871900" cy="190800"/>
          </a:xfrm>
          <a:prstGeom prst="rect">
            <a:avLst/>
          </a:prstGeom>
          <a:noFill/>
          <a:ln>
            <a:noFill/>
          </a:ln>
        </p:spPr>
        <p:txBody>
          <a:bodyPr anchorCtr="0" anchor="t" bIns="93600" lIns="0" spcFirstLastPara="1" rIns="0" wrap="square" tIns="0">
            <a:noAutofit/>
          </a:bodyPr>
          <a:lstStyle/>
          <a:p>
            <a:pPr indent="0" lvl="0" marL="0" marR="0" rtl="0" algn="r">
              <a:lnSpc>
                <a:spcPct val="133333"/>
              </a:lnSpc>
              <a:spcBef>
                <a:spcPts val="0"/>
              </a:spcBef>
              <a:spcAft>
                <a:spcPts val="0"/>
              </a:spcAft>
              <a:buClr>
                <a:srgbClr val="AEABAB"/>
              </a:buClr>
              <a:buSzPts val="900"/>
              <a:buFont typeface="Arial"/>
              <a:buNone/>
            </a:pPr>
            <a:r>
              <a:rPr lang="en-US" sz="900">
                <a:solidFill>
                  <a:srgbClr val="AEABAB"/>
                </a:solidFill>
              </a:rPr>
              <a:t>SEG3101 - Persona</a:t>
            </a:r>
            <a:endParaRPr/>
          </a:p>
        </p:txBody>
      </p:sp>
      <p:sp>
        <p:nvSpPr>
          <p:cNvPr id="244" name="Google Shape;244;p23"/>
          <p:cNvSpPr txBox="1"/>
          <p:nvPr/>
        </p:nvSpPr>
        <p:spPr>
          <a:xfrm>
            <a:off x="3584350" y="5225375"/>
            <a:ext cx="8392500" cy="1242600"/>
          </a:xfrm>
          <a:prstGeom prst="rect">
            <a:avLst/>
          </a:prstGeom>
          <a:noFill/>
          <a:ln>
            <a:noFill/>
          </a:ln>
        </p:spPr>
        <p:txBody>
          <a:bodyPr anchorCtr="0" anchor="t" bIns="91425" lIns="91425" spcFirstLastPara="1" rIns="91425" wrap="square" tIns="91425">
            <a:noAutofit/>
          </a:bodyPr>
          <a:lstStyle/>
          <a:p>
            <a:pPr indent="0" lvl="0" marL="0" rtl="0" algn="l">
              <a:lnSpc>
                <a:spcPct val="133333"/>
              </a:lnSpc>
              <a:spcBef>
                <a:spcPts val="0"/>
              </a:spcBef>
              <a:spcAft>
                <a:spcPts val="0"/>
              </a:spcAft>
              <a:buNone/>
            </a:pPr>
            <a:r>
              <a:rPr b="1" lang="en-US" sz="1000">
                <a:solidFill>
                  <a:srgbClr val="980000"/>
                </a:solidFill>
              </a:rPr>
              <a:t>USER STORIES</a:t>
            </a:r>
            <a:endParaRPr b="1" sz="1000">
              <a:solidFill>
                <a:srgbClr val="980000"/>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 I want to… in order to …</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 I want to… in order to ...</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 I want to… in order to ...</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 I want to… in order to ...</a:t>
            </a:r>
            <a:endParaRPr sz="1000">
              <a:solidFill>
                <a:schemeClr val="dk1"/>
              </a:solidFill>
            </a:endParaRPr>
          </a:p>
        </p:txBody>
      </p:sp>
      <p:sp>
        <p:nvSpPr>
          <p:cNvPr id="245" name="Google Shape;245;p23"/>
          <p:cNvSpPr txBox="1"/>
          <p:nvPr/>
        </p:nvSpPr>
        <p:spPr>
          <a:xfrm>
            <a:off x="0" y="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4"/>
          <p:cNvSpPr txBox="1"/>
          <p:nvPr/>
        </p:nvSpPr>
        <p:spPr>
          <a:xfrm>
            <a:off x="731525" y="1996825"/>
            <a:ext cx="2375700" cy="45138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900" u="none" cap="none" strike="noStrike">
                <a:solidFill>
                  <a:srgbClr val="980000"/>
                </a:solidFill>
              </a:rPr>
              <a:t>ABOUT </a:t>
            </a:r>
            <a:endParaRPr b="1">
              <a:solidFill>
                <a:srgbClr val="980000"/>
              </a:solidFill>
            </a:endParaRPr>
          </a:p>
          <a:p>
            <a:pPr indent="0" lvl="0" marL="0" marR="0" rtl="0" algn="l">
              <a:lnSpc>
                <a:spcPct val="133333"/>
              </a:lnSpc>
              <a:spcBef>
                <a:spcPts val="600"/>
              </a:spcBef>
              <a:spcAft>
                <a:spcPts val="0"/>
              </a:spcAft>
              <a:buClr>
                <a:srgbClr val="1F2325"/>
              </a:buClr>
              <a:buSzPts val="900"/>
              <a:buFont typeface="Arial"/>
              <a:buNone/>
            </a:pPr>
            <a:r>
              <a:rPr b="1" lang="en-US" sz="900"/>
              <a:t>Demographics: </a:t>
            </a:r>
            <a:r>
              <a:rPr lang="en-US" sz="900"/>
              <a:t>Age, location, programme/faculty, past job/school</a:t>
            </a:r>
            <a:endParaRPr sz="900"/>
          </a:p>
          <a:p>
            <a:pPr indent="0" lvl="0" marL="0" marR="0" rtl="0" algn="l">
              <a:lnSpc>
                <a:spcPct val="133333"/>
              </a:lnSpc>
              <a:spcBef>
                <a:spcPts val="600"/>
              </a:spcBef>
              <a:spcAft>
                <a:spcPts val="0"/>
              </a:spcAft>
              <a:buClr>
                <a:srgbClr val="1F2325"/>
              </a:buClr>
              <a:buSzPts val="900"/>
              <a:buFont typeface="Arial"/>
              <a:buNone/>
            </a:pPr>
            <a:r>
              <a:t/>
            </a:r>
            <a:endParaRPr sz="900"/>
          </a:p>
          <a:p>
            <a:pPr indent="0" lvl="0" marL="0" marR="0" rtl="0" algn="l">
              <a:lnSpc>
                <a:spcPct val="133333"/>
              </a:lnSpc>
              <a:spcBef>
                <a:spcPts val="600"/>
              </a:spcBef>
              <a:spcAft>
                <a:spcPts val="0"/>
              </a:spcAft>
              <a:buClr>
                <a:srgbClr val="1F2325"/>
              </a:buClr>
              <a:buSzPts val="900"/>
              <a:buFont typeface="Arial"/>
              <a:buNone/>
            </a:pPr>
            <a:r>
              <a:rPr b="1" i="0" lang="en-US" sz="900" u="none" cap="none" strike="noStrike">
                <a:latin typeface="Arial"/>
                <a:ea typeface="Arial"/>
                <a:cs typeface="Arial"/>
                <a:sym typeface="Arial"/>
              </a:rPr>
              <a:t>Qualifications:</a:t>
            </a:r>
            <a:r>
              <a:rPr b="0" i="0" lang="en-US" sz="900" u="none" cap="none" strike="noStrike">
                <a:latin typeface="Arial"/>
                <a:ea typeface="Arial"/>
                <a:cs typeface="Arial"/>
                <a:sym typeface="Arial"/>
              </a:rPr>
              <a:t> In one line, describe the persona’s work/study experience (e.g., 3 years as a Project Manager with a major </a:t>
            </a:r>
            <a:r>
              <a:rPr lang="en-US" sz="900"/>
              <a:t>IT </a:t>
            </a:r>
            <a:r>
              <a:rPr b="0" i="0" lang="en-US" sz="900" u="none" cap="none" strike="noStrike">
                <a:latin typeface="Arial"/>
                <a:ea typeface="Arial"/>
                <a:cs typeface="Arial"/>
                <a:sym typeface="Arial"/>
              </a:rPr>
              <a:t>company)</a:t>
            </a:r>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latin typeface="Arial"/>
              <a:ea typeface="Arial"/>
              <a:cs typeface="Arial"/>
              <a:sym typeface="Arial"/>
            </a:endParaRPr>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Work environment:</a:t>
            </a:r>
            <a:r>
              <a:rPr b="0" i="0" lang="en-US" sz="900" u="none" cap="none" strike="noStrike">
                <a:latin typeface="Arial"/>
                <a:ea typeface="Arial"/>
                <a:cs typeface="Arial"/>
                <a:sym typeface="Arial"/>
              </a:rPr>
              <a:t> Where does the persona work? One location? Multiple? </a:t>
            </a:r>
            <a:endParaRPr sz="900"/>
          </a:p>
          <a:p>
            <a:pPr indent="0" lvl="0" marL="0" marR="0" rtl="0" algn="l">
              <a:lnSpc>
                <a:spcPct val="133333"/>
              </a:lnSpc>
              <a:spcBef>
                <a:spcPts val="400"/>
              </a:spcBef>
              <a:spcAft>
                <a:spcPts val="0"/>
              </a:spcAft>
              <a:buClr>
                <a:srgbClr val="1F2325"/>
              </a:buClr>
              <a:buSzPts val="900"/>
              <a:buFont typeface="Arial"/>
              <a:buNone/>
            </a:pPr>
            <a:r>
              <a:t/>
            </a:r>
            <a:endParaRPr sz="900"/>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Equipment:</a:t>
            </a:r>
            <a:r>
              <a:rPr b="0" i="0" lang="en-US" sz="900" u="none" cap="none" strike="noStrike">
                <a:latin typeface="Arial"/>
                <a:ea typeface="Arial"/>
                <a:cs typeface="Arial"/>
                <a:sym typeface="Arial"/>
              </a:rPr>
              <a:t> What devices (</a:t>
            </a:r>
            <a:r>
              <a:rPr lang="en-US" sz="900"/>
              <a:t>phone </a:t>
            </a:r>
            <a:r>
              <a:rPr b="0" i="0" lang="en-US" sz="900" u="none" cap="none" strike="noStrike">
                <a:latin typeface="Arial"/>
                <a:ea typeface="Arial"/>
                <a:cs typeface="Arial"/>
                <a:sym typeface="Arial"/>
              </a:rPr>
              <a:t>and </a:t>
            </a:r>
            <a:r>
              <a:rPr lang="en-US" sz="900"/>
              <a:t>computer</a:t>
            </a:r>
            <a:r>
              <a:rPr b="0" i="0" lang="en-US" sz="900" u="none" cap="none" strike="noStrike">
                <a:latin typeface="Arial"/>
                <a:ea typeface="Arial"/>
                <a:cs typeface="Arial"/>
                <a:sym typeface="Arial"/>
              </a:rPr>
              <a:t>) does the persona use?</a:t>
            </a:r>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solidFill>
                <a:srgbClr val="1F2325"/>
              </a:solidFill>
              <a:latin typeface="Arial"/>
              <a:ea typeface="Arial"/>
              <a:cs typeface="Arial"/>
              <a:sym typeface="Arial"/>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solidFill>
                <a:srgbClr val="1F2325"/>
              </a:solidFill>
              <a:latin typeface="Arial"/>
              <a:ea typeface="Arial"/>
              <a:cs typeface="Arial"/>
              <a:sym typeface="Arial"/>
            </a:endParaRPr>
          </a:p>
          <a:p>
            <a:pPr indent="0" lvl="0" marL="0" marR="0" rtl="0" algn="l">
              <a:lnSpc>
                <a:spcPct val="133333"/>
              </a:lnSpc>
              <a:spcBef>
                <a:spcPts val="400"/>
              </a:spcBef>
              <a:spcAft>
                <a:spcPts val="0"/>
              </a:spcAft>
              <a:buClr>
                <a:srgbClr val="557288"/>
              </a:buClr>
              <a:buSzPts val="900"/>
              <a:buFont typeface="Arial"/>
              <a:buNone/>
            </a:pPr>
            <a:r>
              <a:rPr b="1" lang="en-US" sz="900">
                <a:solidFill>
                  <a:srgbClr val="980000"/>
                </a:solidFill>
              </a:rPr>
              <a:t>COLLABORATES</a:t>
            </a:r>
            <a:r>
              <a:rPr b="1" i="0" lang="en-US" sz="900" u="none" cap="none" strike="noStrike">
                <a:solidFill>
                  <a:srgbClr val="980000"/>
                </a:solidFill>
              </a:rPr>
              <a:t> WITH…</a:t>
            </a:r>
            <a:endParaRPr b="1" i="0" sz="900" u="none" cap="none" strike="noStrike">
              <a:solidFill>
                <a:srgbClr val="980000"/>
              </a:solidFill>
            </a:endParaRPr>
          </a:p>
          <a:p>
            <a:pPr indent="0" lvl="0" marL="0" marR="0" rtl="0" algn="l">
              <a:lnSpc>
                <a:spcPct val="133333"/>
              </a:lnSpc>
              <a:spcBef>
                <a:spcPts val="600"/>
              </a:spcBef>
              <a:spcAft>
                <a:spcPts val="0"/>
              </a:spcAft>
              <a:buClr>
                <a:srgbClr val="1F2325"/>
              </a:buClr>
              <a:buSzPts val="900"/>
              <a:buFont typeface="Arial"/>
              <a:buNone/>
            </a:pPr>
            <a:r>
              <a:rPr b="0" i="0" lang="en-US" sz="900" u="none" cap="none" strike="noStrike">
                <a:latin typeface="Arial"/>
                <a:ea typeface="Arial"/>
                <a:cs typeface="Arial"/>
                <a:sym typeface="Arial"/>
              </a:rPr>
              <a:t>List any people, roles or teams with whom the persona works, reports to, has as direct reports, etc.</a:t>
            </a:r>
            <a:endParaRPr/>
          </a:p>
        </p:txBody>
      </p:sp>
      <p:sp>
        <p:nvSpPr>
          <p:cNvPr id="251" name="Google Shape;251;p24"/>
          <p:cNvSpPr txBox="1"/>
          <p:nvPr/>
        </p:nvSpPr>
        <p:spPr>
          <a:xfrm>
            <a:off x="3647177" y="719850"/>
            <a:ext cx="8169000" cy="5523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Clr>
                <a:srgbClr val="557288"/>
              </a:buClr>
              <a:buSzPts val="3600"/>
              <a:buFont typeface="Arial"/>
              <a:buNone/>
            </a:pPr>
            <a:r>
              <a:rPr b="1" lang="en-US" sz="3600">
                <a:solidFill>
                  <a:srgbClr val="980000"/>
                </a:solidFill>
              </a:rPr>
              <a:t>Leslie</a:t>
            </a:r>
            <a:r>
              <a:rPr b="1" lang="en-US" sz="3600">
                <a:solidFill>
                  <a:srgbClr val="980000"/>
                </a:solidFill>
              </a:rPr>
              <a:t>, Director specialized housing</a:t>
            </a:r>
            <a:endParaRPr b="1" i="0" sz="3600" u="none" cap="none" strike="noStrike">
              <a:solidFill>
                <a:srgbClr val="980000"/>
              </a:solidFill>
              <a:latin typeface="Arial"/>
              <a:ea typeface="Arial"/>
              <a:cs typeface="Arial"/>
              <a:sym typeface="Arial"/>
            </a:endParaRPr>
          </a:p>
        </p:txBody>
      </p:sp>
      <p:sp>
        <p:nvSpPr>
          <p:cNvPr id="252" name="Google Shape;252;p24"/>
          <p:cNvSpPr txBox="1"/>
          <p:nvPr/>
        </p:nvSpPr>
        <p:spPr>
          <a:xfrm>
            <a:off x="3651388" y="17682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MAIN GOALS</a:t>
            </a:r>
            <a:endParaRPr b="1" sz="1000">
              <a:solidFill>
                <a:srgbClr val="980000"/>
              </a:solidFill>
            </a:endParaRPr>
          </a:p>
          <a:p>
            <a:pPr indent="-177800" lvl="0" marL="171450" marR="0" rtl="0" algn="l">
              <a:lnSpc>
                <a:spcPct val="133333"/>
              </a:lnSpc>
              <a:spcBef>
                <a:spcPts val="600"/>
              </a:spcBef>
              <a:spcAft>
                <a:spcPts val="0"/>
              </a:spcAft>
              <a:buSzPts val="1000"/>
              <a:buFont typeface="Courier New"/>
              <a:buChar char="o"/>
            </a:pPr>
            <a:r>
              <a:rPr b="0" i="0" lang="en-US" sz="1000" u="none" cap="none" strike="noStrike">
                <a:latin typeface="Arial"/>
                <a:ea typeface="Arial"/>
                <a:cs typeface="Arial"/>
                <a:sym typeface="Arial"/>
              </a:rPr>
              <a:t>Describe the first main goal of the persona. This should detail specific study/job-related work that are critical to the role.</a:t>
            </a:r>
            <a:endParaRPr sz="10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the second main goal of the persona.</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the third main goal of the persona.</a:t>
            </a:r>
            <a:endParaRPr sz="1000"/>
          </a:p>
          <a:p>
            <a:pPr indent="-177800" lvl="0" marL="171450" marR="0" rtl="0" algn="l">
              <a:lnSpc>
                <a:spcPct val="133333"/>
              </a:lnSpc>
              <a:spcBef>
                <a:spcPts val="400"/>
              </a:spcBef>
              <a:spcAft>
                <a:spcPts val="0"/>
              </a:spcAft>
              <a:buSzPts val="1000"/>
              <a:buFont typeface="Courier New"/>
              <a:buChar char="o"/>
            </a:pPr>
            <a:r>
              <a:rPr lang="en-US" sz="1000"/>
              <a:t>…add more goals, if applicable…</a:t>
            </a:r>
            <a:endParaRPr sz="1000"/>
          </a:p>
        </p:txBody>
      </p:sp>
      <p:sp>
        <p:nvSpPr>
          <p:cNvPr id="253" name="Google Shape;253;p24"/>
          <p:cNvSpPr txBox="1"/>
          <p:nvPr/>
        </p:nvSpPr>
        <p:spPr>
          <a:xfrm>
            <a:off x="8045145" y="17682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RESPONSIBILITIES</a:t>
            </a:r>
            <a:endParaRPr b="1" sz="1000">
              <a:solidFill>
                <a:srgbClr val="980000"/>
              </a:solidFill>
            </a:endParaRPr>
          </a:p>
          <a:p>
            <a:pPr indent="-177800" lvl="0" marL="171450" marR="0" rtl="0" algn="l">
              <a:lnSpc>
                <a:spcPct val="133333"/>
              </a:lnSpc>
              <a:spcBef>
                <a:spcPts val="600"/>
              </a:spcBef>
              <a:spcAft>
                <a:spcPts val="0"/>
              </a:spcAft>
              <a:buSzPts val="1000"/>
              <a:buFont typeface="Courier New"/>
              <a:buChar char="o"/>
            </a:pPr>
            <a:r>
              <a:rPr b="0" i="0" lang="en-US" sz="1000" u="none" cap="none" strike="noStrike">
                <a:latin typeface="Arial"/>
                <a:ea typeface="Arial"/>
                <a:cs typeface="Arial"/>
                <a:sym typeface="Arial"/>
              </a:rPr>
              <a:t>Provide specific details of one main responsibility of the role.</a:t>
            </a:r>
            <a:endParaRPr sz="10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second </a:t>
            </a:r>
            <a:r>
              <a:rPr lang="en-US" sz="1000"/>
              <a:t>role </a:t>
            </a:r>
            <a:r>
              <a:rPr b="0" i="0" lang="en-US" sz="1000" u="none" cap="none" strike="noStrike">
                <a:latin typeface="Arial"/>
                <a:ea typeface="Arial"/>
                <a:cs typeface="Arial"/>
                <a:sym typeface="Arial"/>
              </a:rPr>
              <a:t>responsibility.</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third </a:t>
            </a:r>
            <a:r>
              <a:rPr lang="en-US" sz="1000"/>
              <a:t>role</a:t>
            </a:r>
            <a:r>
              <a:rPr b="0" i="0" lang="en-US" sz="1000" u="none" cap="none" strike="noStrike">
                <a:latin typeface="Arial"/>
                <a:ea typeface="Arial"/>
                <a:cs typeface="Arial"/>
                <a:sym typeface="Arial"/>
              </a:rPr>
              <a:t> responsibility.</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…add more responsibilities, if applicable…</a:t>
            </a:r>
            <a:endParaRPr sz="1000"/>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p:txBody>
      </p:sp>
      <p:sp>
        <p:nvSpPr>
          <p:cNvPr id="254" name="Google Shape;254;p24"/>
          <p:cNvSpPr txBox="1"/>
          <p:nvPr/>
        </p:nvSpPr>
        <p:spPr>
          <a:xfrm>
            <a:off x="3651375" y="3510625"/>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NEEDS</a:t>
            </a:r>
            <a:endParaRPr b="1" sz="1500">
              <a:solidFill>
                <a:srgbClr val="980000"/>
              </a:solidFill>
            </a:endParaRPr>
          </a:p>
          <a:p>
            <a:pPr indent="-177800" lvl="0" marL="171450" marR="0" rtl="0" algn="l">
              <a:lnSpc>
                <a:spcPct val="133333"/>
              </a:lnSpc>
              <a:spcBef>
                <a:spcPts val="600"/>
              </a:spcBef>
              <a:spcAft>
                <a:spcPts val="0"/>
              </a:spcAft>
              <a:buSzPts val="1000"/>
              <a:buFont typeface="Courier New"/>
              <a:buChar char="o"/>
            </a:pPr>
            <a:r>
              <a:rPr b="0" i="0" lang="en-US" sz="1000" u="none" cap="none" strike="noStrike">
                <a:latin typeface="Arial"/>
                <a:ea typeface="Arial"/>
                <a:cs typeface="Arial"/>
                <a:sym typeface="Arial"/>
              </a:rPr>
              <a:t>Provide a detailed description of one need the persona is experiencing related to his/her work</a:t>
            </a:r>
            <a:endParaRPr sz="15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second need.</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third need.</a:t>
            </a:r>
            <a:endParaRPr sz="15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…add more needs, if applicable…</a:t>
            </a:r>
            <a:endParaRPr b="0" i="0" sz="1000" u="none" cap="none" strike="noStrike">
              <a:latin typeface="Arial"/>
              <a:ea typeface="Arial"/>
              <a:cs typeface="Arial"/>
              <a:sym typeface="Arial"/>
            </a:endParaRPr>
          </a:p>
        </p:txBody>
      </p:sp>
      <p:sp>
        <p:nvSpPr>
          <p:cNvPr id="255" name="Google Shape;255;p24"/>
          <p:cNvSpPr txBox="1"/>
          <p:nvPr/>
        </p:nvSpPr>
        <p:spPr>
          <a:xfrm>
            <a:off x="8045150" y="3510625"/>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PAIN POINTS / FRUSTRATIONS</a:t>
            </a:r>
            <a:endParaRPr b="1" sz="1000">
              <a:solidFill>
                <a:srgbClr val="980000"/>
              </a:solidFill>
            </a:endParaRPr>
          </a:p>
          <a:p>
            <a:pPr indent="-177800" lvl="0" marL="171450" marR="0" rtl="0" algn="l">
              <a:lnSpc>
                <a:spcPct val="133333"/>
              </a:lnSpc>
              <a:spcBef>
                <a:spcPts val="600"/>
              </a:spcBef>
              <a:spcAft>
                <a:spcPts val="0"/>
              </a:spcAft>
              <a:buSzPts val="1000"/>
              <a:buFont typeface="Courier New"/>
              <a:buChar char="o"/>
            </a:pPr>
            <a:r>
              <a:rPr b="0" i="0" lang="en-US" sz="1000" u="none" cap="none" strike="noStrike">
                <a:latin typeface="Arial"/>
                <a:ea typeface="Arial"/>
                <a:cs typeface="Arial"/>
                <a:sym typeface="Arial"/>
              </a:rPr>
              <a:t>Describe one key challenge faced by the persona in his/her work, </a:t>
            </a:r>
            <a:r>
              <a:rPr lang="en-US" sz="1000"/>
              <a:t>possibly with</a:t>
            </a:r>
            <a:r>
              <a:rPr b="0" i="0" lang="en-US" sz="1000" u="none" cap="none" strike="noStrike">
                <a:latin typeface="Arial"/>
                <a:ea typeface="Arial"/>
                <a:cs typeface="Arial"/>
                <a:sym typeface="Arial"/>
              </a:rPr>
              <a:t> how this makes that person feel.</a:t>
            </a:r>
            <a:endParaRPr sz="10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second key challenge.</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third key challenge.</a:t>
            </a:r>
            <a:endParaRPr sz="10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…add more pain points, if applicable…</a:t>
            </a:r>
            <a:endParaRPr b="0" i="0" sz="1000" u="none" cap="none" strike="noStrike">
              <a:latin typeface="Arial"/>
              <a:ea typeface="Arial"/>
              <a:cs typeface="Arial"/>
              <a:sym typeface="Arial"/>
            </a:endParaRPr>
          </a:p>
        </p:txBody>
      </p:sp>
      <p:sp>
        <p:nvSpPr>
          <p:cNvPr id="256" name="Google Shape;256;p24"/>
          <p:cNvSpPr txBox="1"/>
          <p:nvPr/>
        </p:nvSpPr>
        <p:spPr>
          <a:xfrm>
            <a:off x="3647175" y="1323250"/>
            <a:ext cx="4775400" cy="300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chemeClr val="dk1"/>
              </a:buClr>
              <a:buSzPts val="900"/>
              <a:buFont typeface="Arial"/>
              <a:buNone/>
            </a:pPr>
            <a:r>
              <a:rPr b="1" i="0" lang="en-US" sz="1000" u="none" cap="none" strike="noStrike">
                <a:solidFill>
                  <a:schemeClr val="dk1"/>
                </a:solidFill>
              </a:rPr>
              <a:t>ENTER THE PERSONA’S FULL (JOB/</a:t>
            </a:r>
            <a:r>
              <a:rPr b="1" lang="en-US" sz="1000">
                <a:solidFill>
                  <a:schemeClr val="dk1"/>
                </a:solidFill>
              </a:rPr>
              <a:t>STUDENT</a:t>
            </a:r>
            <a:r>
              <a:rPr b="1" i="0" lang="en-US" sz="1000" u="none" cap="none" strike="noStrike">
                <a:solidFill>
                  <a:schemeClr val="dk1"/>
                </a:solidFill>
              </a:rPr>
              <a:t>) TITLE</a:t>
            </a:r>
            <a:endParaRPr b="1" i="0" sz="1000" u="none" cap="none" strike="noStrike">
              <a:solidFill>
                <a:schemeClr val="dk1"/>
              </a:solidFill>
            </a:endParaRPr>
          </a:p>
        </p:txBody>
      </p:sp>
      <p:sp>
        <p:nvSpPr>
          <p:cNvPr id="257" name="Google Shape;257;p24"/>
          <p:cNvSpPr txBox="1"/>
          <p:nvPr/>
        </p:nvSpPr>
        <p:spPr>
          <a:xfrm>
            <a:off x="3647174" y="379775"/>
            <a:ext cx="4775400" cy="361800"/>
          </a:xfrm>
          <a:prstGeom prst="rect">
            <a:avLst/>
          </a:prstGeom>
          <a:noFill/>
          <a:ln>
            <a:noFill/>
          </a:ln>
        </p:spPr>
        <p:txBody>
          <a:bodyPr anchorCtr="0" anchor="t" bIns="93600" lIns="0" spcFirstLastPara="1" rIns="0" wrap="square" tIns="0">
            <a:noAutofit/>
          </a:bodyPr>
          <a:lstStyle/>
          <a:p>
            <a:pPr indent="0" lvl="0" marL="0" marR="0" rtl="0" algn="l">
              <a:lnSpc>
                <a:spcPct val="188888"/>
              </a:lnSpc>
              <a:spcBef>
                <a:spcPts val="0"/>
              </a:spcBef>
              <a:spcAft>
                <a:spcPts val="0"/>
              </a:spcAft>
              <a:buClr>
                <a:srgbClr val="557288"/>
              </a:buClr>
              <a:buSzPts val="900"/>
              <a:buFont typeface="Arial"/>
              <a:buNone/>
            </a:pPr>
            <a:r>
              <a:rPr b="0" i="0" lang="en-US" sz="1000" u="none" cap="none" strike="noStrike">
                <a:solidFill>
                  <a:srgbClr val="980000"/>
                </a:solidFill>
                <a:latin typeface="Arial"/>
                <a:ea typeface="Arial"/>
                <a:cs typeface="Arial"/>
                <a:sym typeface="Arial"/>
              </a:rPr>
              <a:t>“Insert a quote from the persona here.”</a:t>
            </a:r>
            <a:endParaRPr b="0" i="0" sz="1000" u="none" cap="none" strike="noStrike">
              <a:solidFill>
                <a:srgbClr val="980000"/>
              </a:solidFill>
              <a:latin typeface="Arial"/>
              <a:ea typeface="Arial"/>
              <a:cs typeface="Arial"/>
              <a:sym typeface="Arial"/>
            </a:endParaRPr>
          </a:p>
        </p:txBody>
      </p:sp>
      <p:sp>
        <p:nvSpPr>
          <p:cNvPr id="258" name="Google Shape;258;p24"/>
          <p:cNvSpPr/>
          <p:nvPr/>
        </p:nvSpPr>
        <p:spPr>
          <a:xfrm>
            <a:off x="731520" y="268868"/>
            <a:ext cx="1939200" cy="1529700"/>
          </a:xfrm>
          <a:prstGeom prst="rect">
            <a:avLst/>
          </a:prstGeom>
          <a:solidFill>
            <a:schemeClr val="lt1"/>
          </a:solidFill>
          <a:ln cap="flat" cmpd="sng" w="9525">
            <a:solidFill>
              <a:srgbClr val="7F7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200" u="none" cap="none" strike="noStrike">
                <a:solidFill>
                  <a:schemeClr val="dk1"/>
                </a:solidFill>
                <a:latin typeface="Arial"/>
                <a:ea typeface="Arial"/>
                <a:cs typeface="Arial"/>
                <a:sym typeface="Arial"/>
              </a:rPr>
              <a:t>ADD PHOTO HERE</a:t>
            </a:r>
            <a:endParaRPr/>
          </a:p>
        </p:txBody>
      </p:sp>
      <p:sp>
        <p:nvSpPr>
          <p:cNvPr id="259" name="Google Shape;259;p24"/>
          <p:cNvSpPr txBox="1"/>
          <p:nvPr/>
        </p:nvSpPr>
        <p:spPr>
          <a:xfrm>
            <a:off x="8944263" y="6510528"/>
            <a:ext cx="2871900" cy="190800"/>
          </a:xfrm>
          <a:prstGeom prst="rect">
            <a:avLst/>
          </a:prstGeom>
          <a:noFill/>
          <a:ln>
            <a:noFill/>
          </a:ln>
        </p:spPr>
        <p:txBody>
          <a:bodyPr anchorCtr="0" anchor="t" bIns="93600" lIns="0" spcFirstLastPara="1" rIns="0" wrap="square" tIns="0">
            <a:noAutofit/>
          </a:bodyPr>
          <a:lstStyle/>
          <a:p>
            <a:pPr indent="0" lvl="0" marL="0" marR="0" rtl="0" algn="r">
              <a:lnSpc>
                <a:spcPct val="133333"/>
              </a:lnSpc>
              <a:spcBef>
                <a:spcPts val="0"/>
              </a:spcBef>
              <a:spcAft>
                <a:spcPts val="0"/>
              </a:spcAft>
              <a:buClr>
                <a:srgbClr val="AEABAB"/>
              </a:buClr>
              <a:buSzPts val="900"/>
              <a:buFont typeface="Arial"/>
              <a:buNone/>
            </a:pPr>
            <a:r>
              <a:rPr lang="en-US" sz="900">
                <a:solidFill>
                  <a:srgbClr val="AEABAB"/>
                </a:solidFill>
              </a:rPr>
              <a:t>SEG3101 - Persona</a:t>
            </a:r>
            <a:endParaRPr/>
          </a:p>
        </p:txBody>
      </p:sp>
      <p:sp>
        <p:nvSpPr>
          <p:cNvPr id="260" name="Google Shape;260;p24"/>
          <p:cNvSpPr txBox="1"/>
          <p:nvPr/>
        </p:nvSpPr>
        <p:spPr>
          <a:xfrm>
            <a:off x="3584350" y="5225375"/>
            <a:ext cx="8392500" cy="1242600"/>
          </a:xfrm>
          <a:prstGeom prst="rect">
            <a:avLst/>
          </a:prstGeom>
          <a:noFill/>
          <a:ln>
            <a:noFill/>
          </a:ln>
        </p:spPr>
        <p:txBody>
          <a:bodyPr anchorCtr="0" anchor="t" bIns="91425" lIns="91425" spcFirstLastPara="1" rIns="91425" wrap="square" tIns="91425">
            <a:noAutofit/>
          </a:bodyPr>
          <a:lstStyle/>
          <a:p>
            <a:pPr indent="0" lvl="0" marL="0" rtl="0" algn="l">
              <a:lnSpc>
                <a:spcPct val="133333"/>
              </a:lnSpc>
              <a:spcBef>
                <a:spcPts val="0"/>
              </a:spcBef>
              <a:spcAft>
                <a:spcPts val="0"/>
              </a:spcAft>
              <a:buNone/>
            </a:pPr>
            <a:r>
              <a:rPr b="1" lang="en-US" sz="1000">
                <a:solidFill>
                  <a:srgbClr val="980000"/>
                </a:solidFill>
              </a:rPr>
              <a:t>USER STORIES</a:t>
            </a:r>
            <a:endParaRPr b="1" sz="1000">
              <a:solidFill>
                <a:srgbClr val="980000"/>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 I want to… in order to …</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 I want to… in order to ...</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 I want to… in order to ...</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 I want to… in order to ...</a:t>
            </a:r>
            <a:endParaRPr sz="1000">
              <a:solidFill>
                <a:schemeClr val="dk1"/>
              </a:solidFill>
            </a:endParaRPr>
          </a:p>
        </p:txBody>
      </p:sp>
      <p:sp>
        <p:nvSpPr>
          <p:cNvPr id="261" name="Google Shape;261;p24"/>
          <p:cNvSpPr txBox="1"/>
          <p:nvPr/>
        </p:nvSpPr>
        <p:spPr>
          <a:xfrm>
            <a:off x="0" y="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5"/>
          <p:cNvSpPr txBox="1"/>
          <p:nvPr/>
        </p:nvSpPr>
        <p:spPr>
          <a:xfrm>
            <a:off x="731525" y="1996825"/>
            <a:ext cx="2375700" cy="45138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900" u="none" cap="none" strike="noStrike">
                <a:solidFill>
                  <a:srgbClr val="980000"/>
                </a:solidFill>
              </a:rPr>
              <a:t>ABOUT </a:t>
            </a:r>
            <a:endParaRPr b="1">
              <a:solidFill>
                <a:srgbClr val="980000"/>
              </a:solidFill>
            </a:endParaRPr>
          </a:p>
          <a:p>
            <a:pPr indent="0" lvl="0" marL="0" marR="0" rtl="0" algn="l">
              <a:lnSpc>
                <a:spcPct val="133333"/>
              </a:lnSpc>
              <a:spcBef>
                <a:spcPts val="600"/>
              </a:spcBef>
              <a:spcAft>
                <a:spcPts val="0"/>
              </a:spcAft>
              <a:buClr>
                <a:srgbClr val="1F2325"/>
              </a:buClr>
              <a:buSzPts val="900"/>
              <a:buFont typeface="Arial"/>
              <a:buNone/>
            </a:pPr>
            <a:r>
              <a:rPr b="1" lang="en-US" sz="900"/>
              <a:t>Demographics: </a:t>
            </a:r>
            <a:r>
              <a:rPr lang="en-US" sz="900"/>
              <a:t>Age, location, programme/faculty, past job/school</a:t>
            </a:r>
            <a:endParaRPr sz="900"/>
          </a:p>
          <a:p>
            <a:pPr indent="0" lvl="0" marL="0" marR="0" rtl="0" algn="l">
              <a:lnSpc>
                <a:spcPct val="133333"/>
              </a:lnSpc>
              <a:spcBef>
                <a:spcPts val="600"/>
              </a:spcBef>
              <a:spcAft>
                <a:spcPts val="0"/>
              </a:spcAft>
              <a:buClr>
                <a:srgbClr val="1F2325"/>
              </a:buClr>
              <a:buSzPts val="900"/>
              <a:buFont typeface="Arial"/>
              <a:buNone/>
            </a:pPr>
            <a:r>
              <a:t/>
            </a:r>
            <a:endParaRPr sz="900"/>
          </a:p>
          <a:p>
            <a:pPr indent="0" lvl="0" marL="0" marR="0" rtl="0" algn="l">
              <a:lnSpc>
                <a:spcPct val="133333"/>
              </a:lnSpc>
              <a:spcBef>
                <a:spcPts val="600"/>
              </a:spcBef>
              <a:spcAft>
                <a:spcPts val="0"/>
              </a:spcAft>
              <a:buClr>
                <a:srgbClr val="1F2325"/>
              </a:buClr>
              <a:buSzPts val="900"/>
              <a:buFont typeface="Arial"/>
              <a:buNone/>
            </a:pPr>
            <a:r>
              <a:rPr b="1" i="0" lang="en-US" sz="900" u="none" cap="none" strike="noStrike">
                <a:latin typeface="Arial"/>
                <a:ea typeface="Arial"/>
                <a:cs typeface="Arial"/>
                <a:sym typeface="Arial"/>
              </a:rPr>
              <a:t>Qualifications:</a:t>
            </a:r>
            <a:r>
              <a:rPr b="0" i="0" lang="en-US" sz="900" u="none" cap="none" strike="noStrike">
                <a:latin typeface="Arial"/>
                <a:ea typeface="Arial"/>
                <a:cs typeface="Arial"/>
                <a:sym typeface="Arial"/>
              </a:rPr>
              <a:t> In one line, describe the persona’s work/study experience (e.g., 3 years as a Project Manager with a major </a:t>
            </a:r>
            <a:r>
              <a:rPr lang="en-US" sz="900"/>
              <a:t>IT </a:t>
            </a:r>
            <a:r>
              <a:rPr b="0" i="0" lang="en-US" sz="900" u="none" cap="none" strike="noStrike">
                <a:latin typeface="Arial"/>
                <a:ea typeface="Arial"/>
                <a:cs typeface="Arial"/>
                <a:sym typeface="Arial"/>
              </a:rPr>
              <a:t>company)</a:t>
            </a:r>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latin typeface="Arial"/>
              <a:ea typeface="Arial"/>
              <a:cs typeface="Arial"/>
              <a:sym typeface="Arial"/>
            </a:endParaRPr>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Work environment:</a:t>
            </a:r>
            <a:r>
              <a:rPr b="0" i="0" lang="en-US" sz="900" u="none" cap="none" strike="noStrike">
                <a:latin typeface="Arial"/>
                <a:ea typeface="Arial"/>
                <a:cs typeface="Arial"/>
                <a:sym typeface="Arial"/>
              </a:rPr>
              <a:t> Where does the persona work? One location? Multiple? </a:t>
            </a:r>
            <a:endParaRPr sz="900"/>
          </a:p>
          <a:p>
            <a:pPr indent="0" lvl="0" marL="0" marR="0" rtl="0" algn="l">
              <a:lnSpc>
                <a:spcPct val="133333"/>
              </a:lnSpc>
              <a:spcBef>
                <a:spcPts val="400"/>
              </a:spcBef>
              <a:spcAft>
                <a:spcPts val="0"/>
              </a:spcAft>
              <a:buClr>
                <a:srgbClr val="1F2325"/>
              </a:buClr>
              <a:buSzPts val="900"/>
              <a:buFont typeface="Arial"/>
              <a:buNone/>
            </a:pPr>
            <a:r>
              <a:t/>
            </a:r>
            <a:endParaRPr sz="900"/>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Equipment:</a:t>
            </a:r>
            <a:r>
              <a:rPr b="0" i="0" lang="en-US" sz="900" u="none" cap="none" strike="noStrike">
                <a:latin typeface="Arial"/>
                <a:ea typeface="Arial"/>
                <a:cs typeface="Arial"/>
                <a:sym typeface="Arial"/>
              </a:rPr>
              <a:t> What devices (</a:t>
            </a:r>
            <a:r>
              <a:rPr lang="en-US" sz="900"/>
              <a:t>phone </a:t>
            </a:r>
            <a:r>
              <a:rPr b="0" i="0" lang="en-US" sz="900" u="none" cap="none" strike="noStrike">
                <a:latin typeface="Arial"/>
                <a:ea typeface="Arial"/>
                <a:cs typeface="Arial"/>
                <a:sym typeface="Arial"/>
              </a:rPr>
              <a:t>and </a:t>
            </a:r>
            <a:r>
              <a:rPr lang="en-US" sz="900"/>
              <a:t>computer</a:t>
            </a:r>
            <a:r>
              <a:rPr b="0" i="0" lang="en-US" sz="900" u="none" cap="none" strike="noStrike">
                <a:latin typeface="Arial"/>
                <a:ea typeface="Arial"/>
                <a:cs typeface="Arial"/>
                <a:sym typeface="Arial"/>
              </a:rPr>
              <a:t>) does the persona use?</a:t>
            </a:r>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solidFill>
                <a:srgbClr val="1F2325"/>
              </a:solidFill>
              <a:latin typeface="Arial"/>
              <a:ea typeface="Arial"/>
              <a:cs typeface="Arial"/>
              <a:sym typeface="Arial"/>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solidFill>
                <a:srgbClr val="1F2325"/>
              </a:solidFill>
              <a:latin typeface="Arial"/>
              <a:ea typeface="Arial"/>
              <a:cs typeface="Arial"/>
              <a:sym typeface="Arial"/>
            </a:endParaRPr>
          </a:p>
          <a:p>
            <a:pPr indent="0" lvl="0" marL="0" marR="0" rtl="0" algn="l">
              <a:lnSpc>
                <a:spcPct val="133333"/>
              </a:lnSpc>
              <a:spcBef>
                <a:spcPts val="400"/>
              </a:spcBef>
              <a:spcAft>
                <a:spcPts val="0"/>
              </a:spcAft>
              <a:buClr>
                <a:srgbClr val="557288"/>
              </a:buClr>
              <a:buSzPts val="900"/>
              <a:buFont typeface="Arial"/>
              <a:buNone/>
            </a:pPr>
            <a:r>
              <a:rPr b="1" lang="en-US" sz="900">
                <a:solidFill>
                  <a:srgbClr val="980000"/>
                </a:solidFill>
              </a:rPr>
              <a:t>COLLABORATES</a:t>
            </a:r>
            <a:r>
              <a:rPr b="1" i="0" lang="en-US" sz="900" u="none" cap="none" strike="noStrike">
                <a:solidFill>
                  <a:srgbClr val="980000"/>
                </a:solidFill>
              </a:rPr>
              <a:t> WITH…</a:t>
            </a:r>
            <a:endParaRPr b="1" i="0" sz="900" u="none" cap="none" strike="noStrike">
              <a:solidFill>
                <a:srgbClr val="980000"/>
              </a:solidFill>
            </a:endParaRPr>
          </a:p>
          <a:p>
            <a:pPr indent="0" lvl="0" marL="0" marR="0" rtl="0" algn="l">
              <a:lnSpc>
                <a:spcPct val="133333"/>
              </a:lnSpc>
              <a:spcBef>
                <a:spcPts val="600"/>
              </a:spcBef>
              <a:spcAft>
                <a:spcPts val="0"/>
              </a:spcAft>
              <a:buClr>
                <a:srgbClr val="1F2325"/>
              </a:buClr>
              <a:buSzPts val="900"/>
              <a:buFont typeface="Arial"/>
              <a:buNone/>
            </a:pPr>
            <a:r>
              <a:rPr b="0" i="0" lang="en-US" sz="900" u="none" cap="none" strike="noStrike">
                <a:latin typeface="Arial"/>
                <a:ea typeface="Arial"/>
                <a:cs typeface="Arial"/>
                <a:sym typeface="Arial"/>
              </a:rPr>
              <a:t>List any people, roles or teams with whom the persona works, reports to, has as direct reports, etc.</a:t>
            </a:r>
            <a:endParaRPr/>
          </a:p>
        </p:txBody>
      </p:sp>
      <p:sp>
        <p:nvSpPr>
          <p:cNvPr id="267" name="Google Shape;267;p25"/>
          <p:cNvSpPr txBox="1"/>
          <p:nvPr/>
        </p:nvSpPr>
        <p:spPr>
          <a:xfrm>
            <a:off x="3647177" y="719850"/>
            <a:ext cx="8169000" cy="5523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Clr>
                <a:srgbClr val="557288"/>
              </a:buClr>
              <a:buSzPts val="3600"/>
              <a:buFont typeface="Arial"/>
              <a:buNone/>
            </a:pPr>
            <a:r>
              <a:rPr b="1" lang="en-US" sz="3600">
                <a:solidFill>
                  <a:srgbClr val="980000"/>
                </a:solidFill>
              </a:rPr>
              <a:t>&lt;</a:t>
            </a:r>
            <a:r>
              <a:rPr b="1" i="0" lang="en-US" sz="3600" u="none" cap="none" strike="noStrike">
                <a:solidFill>
                  <a:srgbClr val="980000"/>
                </a:solidFill>
                <a:latin typeface="Arial"/>
                <a:ea typeface="Arial"/>
                <a:cs typeface="Arial"/>
                <a:sym typeface="Arial"/>
              </a:rPr>
              <a:t>FIRST </a:t>
            </a:r>
            <a:r>
              <a:rPr b="1" lang="en-US" sz="3600">
                <a:solidFill>
                  <a:srgbClr val="980000"/>
                </a:solidFill>
              </a:rPr>
              <a:t>NAME&gt;, THE &lt;ROLE&gt;</a:t>
            </a:r>
            <a:endParaRPr b="1" i="0" sz="3600" u="none" cap="none" strike="noStrike">
              <a:solidFill>
                <a:srgbClr val="980000"/>
              </a:solidFill>
              <a:latin typeface="Arial"/>
              <a:ea typeface="Arial"/>
              <a:cs typeface="Arial"/>
              <a:sym typeface="Arial"/>
            </a:endParaRPr>
          </a:p>
        </p:txBody>
      </p:sp>
      <p:sp>
        <p:nvSpPr>
          <p:cNvPr id="268" name="Google Shape;268;p25"/>
          <p:cNvSpPr txBox="1"/>
          <p:nvPr/>
        </p:nvSpPr>
        <p:spPr>
          <a:xfrm>
            <a:off x="3651388" y="17682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MAIN GOALS</a:t>
            </a:r>
            <a:endParaRPr b="1" sz="1000">
              <a:solidFill>
                <a:srgbClr val="980000"/>
              </a:solidFill>
            </a:endParaRPr>
          </a:p>
          <a:p>
            <a:pPr indent="-177800" lvl="0" marL="171450" marR="0" rtl="0" algn="l">
              <a:lnSpc>
                <a:spcPct val="133333"/>
              </a:lnSpc>
              <a:spcBef>
                <a:spcPts val="600"/>
              </a:spcBef>
              <a:spcAft>
                <a:spcPts val="0"/>
              </a:spcAft>
              <a:buSzPts val="1000"/>
              <a:buFont typeface="Courier New"/>
              <a:buChar char="o"/>
            </a:pPr>
            <a:r>
              <a:rPr b="0" i="0" lang="en-US" sz="1000" u="none" cap="none" strike="noStrike">
                <a:latin typeface="Arial"/>
                <a:ea typeface="Arial"/>
                <a:cs typeface="Arial"/>
                <a:sym typeface="Arial"/>
              </a:rPr>
              <a:t>Describe the first main goal of the persona. This should detail specific study/job-related work that are critical to the role.</a:t>
            </a:r>
            <a:endParaRPr sz="10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the second main goal of the persona.</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the third main goal of the persona.</a:t>
            </a:r>
            <a:endParaRPr sz="1000"/>
          </a:p>
          <a:p>
            <a:pPr indent="-177800" lvl="0" marL="171450" marR="0" rtl="0" algn="l">
              <a:lnSpc>
                <a:spcPct val="133333"/>
              </a:lnSpc>
              <a:spcBef>
                <a:spcPts val="400"/>
              </a:spcBef>
              <a:spcAft>
                <a:spcPts val="0"/>
              </a:spcAft>
              <a:buSzPts val="1000"/>
              <a:buFont typeface="Courier New"/>
              <a:buChar char="o"/>
            </a:pPr>
            <a:r>
              <a:rPr lang="en-US" sz="1000"/>
              <a:t>…add more goals, if applicable…</a:t>
            </a:r>
            <a:endParaRPr sz="1000"/>
          </a:p>
        </p:txBody>
      </p:sp>
      <p:sp>
        <p:nvSpPr>
          <p:cNvPr id="269" name="Google Shape;269;p25"/>
          <p:cNvSpPr txBox="1"/>
          <p:nvPr/>
        </p:nvSpPr>
        <p:spPr>
          <a:xfrm>
            <a:off x="8045145" y="17682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RESPONSIBILITIES</a:t>
            </a:r>
            <a:endParaRPr b="1" sz="1000">
              <a:solidFill>
                <a:srgbClr val="980000"/>
              </a:solidFill>
            </a:endParaRPr>
          </a:p>
          <a:p>
            <a:pPr indent="-177800" lvl="0" marL="171450" marR="0" rtl="0" algn="l">
              <a:lnSpc>
                <a:spcPct val="133333"/>
              </a:lnSpc>
              <a:spcBef>
                <a:spcPts val="600"/>
              </a:spcBef>
              <a:spcAft>
                <a:spcPts val="0"/>
              </a:spcAft>
              <a:buSzPts val="1000"/>
              <a:buFont typeface="Courier New"/>
              <a:buChar char="o"/>
            </a:pPr>
            <a:r>
              <a:rPr b="0" i="0" lang="en-US" sz="1000" u="none" cap="none" strike="noStrike">
                <a:latin typeface="Arial"/>
                <a:ea typeface="Arial"/>
                <a:cs typeface="Arial"/>
                <a:sym typeface="Arial"/>
              </a:rPr>
              <a:t>Provide specific details of one main responsibility of the role.</a:t>
            </a:r>
            <a:endParaRPr sz="10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second </a:t>
            </a:r>
            <a:r>
              <a:rPr lang="en-US" sz="1000"/>
              <a:t>role </a:t>
            </a:r>
            <a:r>
              <a:rPr b="0" i="0" lang="en-US" sz="1000" u="none" cap="none" strike="noStrike">
                <a:latin typeface="Arial"/>
                <a:ea typeface="Arial"/>
                <a:cs typeface="Arial"/>
                <a:sym typeface="Arial"/>
              </a:rPr>
              <a:t>responsibility.</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third </a:t>
            </a:r>
            <a:r>
              <a:rPr lang="en-US" sz="1000"/>
              <a:t>role</a:t>
            </a:r>
            <a:r>
              <a:rPr b="0" i="0" lang="en-US" sz="1000" u="none" cap="none" strike="noStrike">
                <a:latin typeface="Arial"/>
                <a:ea typeface="Arial"/>
                <a:cs typeface="Arial"/>
                <a:sym typeface="Arial"/>
              </a:rPr>
              <a:t> responsibility.</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…add more responsibilities, if applicable…</a:t>
            </a:r>
            <a:endParaRPr sz="1000"/>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p:txBody>
      </p:sp>
      <p:sp>
        <p:nvSpPr>
          <p:cNvPr id="270" name="Google Shape;270;p25"/>
          <p:cNvSpPr txBox="1"/>
          <p:nvPr/>
        </p:nvSpPr>
        <p:spPr>
          <a:xfrm>
            <a:off x="3651375" y="3510625"/>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NEEDS</a:t>
            </a:r>
            <a:endParaRPr b="1" sz="1500">
              <a:solidFill>
                <a:srgbClr val="980000"/>
              </a:solidFill>
            </a:endParaRPr>
          </a:p>
          <a:p>
            <a:pPr indent="-177800" lvl="0" marL="171450" marR="0" rtl="0" algn="l">
              <a:lnSpc>
                <a:spcPct val="133333"/>
              </a:lnSpc>
              <a:spcBef>
                <a:spcPts val="600"/>
              </a:spcBef>
              <a:spcAft>
                <a:spcPts val="0"/>
              </a:spcAft>
              <a:buSzPts val="1000"/>
              <a:buFont typeface="Courier New"/>
              <a:buChar char="o"/>
            </a:pPr>
            <a:r>
              <a:rPr b="0" i="0" lang="en-US" sz="1000" u="none" cap="none" strike="noStrike">
                <a:latin typeface="Arial"/>
                <a:ea typeface="Arial"/>
                <a:cs typeface="Arial"/>
                <a:sym typeface="Arial"/>
              </a:rPr>
              <a:t>Provide a detailed description of one need the persona is experiencing related to his/her work</a:t>
            </a:r>
            <a:endParaRPr sz="15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second need.</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third need.</a:t>
            </a:r>
            <a:endParaRPr sz="15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…add more needs, if applicable…</a:t>
            </a:r>
            <a:endParaRPr b="0" i="0" sz="1000" u="none" cap="none" strike="noStrike">
              <a:latin typeface="Arial"/>
              <a:ea typeface="Arial"/>
              <a:cs typeface="Arial"/>
              <a:sym typeface="Arial"/>
            </a:endParaRPr>
          </a:p>
        </p:txBody>
      </p:sp>
      <p:sp>
        <p:nvSpPr>
          <p:cNvPr id="271" name="Google Shape;271;p25"/>
          <p:cNvSpPr txBox="1"/>
          <p:nvPr/>
        </p:nvSpPr>
        <p:spPr>
          <a:xfrm>
            <a:off x="8045150" y="3510625"/>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PAIN POINTS / FRUSTRATIONS</a:t>
            </a:r>
            <a:endParaRPr b="1" sz="1000">
              <a:solidFill>
                <a:srgbClr val="980000"/>
              </a:solidFill>
            </a:endParaRPr>
          </a:p>
          <a:p>
            <a:pPr indent="-177800" lvl="0" marL="171450" marR="0" rtl="0" algn="l">
              <a:lnSpc>
                <a:spcPct val="133333"/>
              </a:lnSpc>
              <a:spcBef>
                <a:spcPts val="600"/>
              </a:spcBef>
              <a:spcAft>
                <a:spcPts val="0"/>
              </a:spcAft>
              <a:buSzPts val="1000"/>
              <a:buFont typeface="Courier New"/>
              <a:buChar char="o"/>
            </a:pPr>
            <a:r>
              <a:rPr b="0" i="0" lang="en-US" sz="1000" u="none" cap="none" strike="noStrike">
                <a:latin typeface="Arial"/>
                <a:ea typeface="Arial"/>
                <a:cs typeface="Arial"/>
                <a:sym typeface="Arial"/>
              </a:rPr>
              <a:t>Describe one key challenge faced by the persona in his/her work, </a:t>
            </a:r>
            <a:r>
              <a:rPr lang="en-US" sz="1000"/>
              <a:t>possibly with</a:t>
            </a:r>
            <a:r>
              <a:rPr b="0" i="0" lang="en-US" sz="1000" u="none" cap="none" strike="noStrike">
                <a:latin typeface="Arial"/>
                <a:ea typeface="Arial"/>
                <a:cs typeface="Arial"/>
                <a:sym typeface="Arial"/>
              </a:rPr>
              <a:t> how this makes that person feel.</a:t>
            </a:r>
            <a:endParaRPr sz="10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second key challenge.</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third key challenge.</a:t>
            </a:r>
            <a:endParaRPr sz="10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…add more pain points, if applicable…</a:t>
            </a:r>
            <a:endParaRPr b="0" i="0" sz="1000" u="none" cap="none" strike="noStrike">
              <a:latin typeface="Arial"/>
              <a:ea typeface="Arial"/>
              <a:cs typeface="Arial"/>
              <a:sym typeface="Arial"/>
            </a:endParaRPr>
          </a:p>
        </p:txBody>
      </p:sp>
      <p:sp>
        <p:nvSpPr>
          <p:cNvPr id="272" name="Google Shape;272;p25"/>
          <p:cNvSpPr txBox="1"/>
          <p:nvPr/>
        </p:nvSpPr>
        <p:spPr>
          <a:xfrm>
            <a:off x="3647175" y="1323250"/>
            <a:ext cx="4775400" cy="300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chemeClr val="dk1"/>
              </a:buClr>
              <a:buSzPts val="900"/>
              <a:buFont typeface="Arial"/>
              <a:buNone/>
            </a:pPr>
            <a:r>
              <a:rPr b="1" i="0" lang="en-US" sz="1000" u="none" cap="none" strike="noStrike">
                <a:solidFill>
                  <a:schemeClr val="dk1"/>
                </a:solidFill>
              </a:rPr>
              <a:t>ENTER THE PERSONA’S FULL (JOB/</a:t>
            </a:r>
            <a:r>
              <a:rPr b="1" lang="en-US" sz="1000">
                <a:solidFill>
                  <a:schemeClr val="dk1"/>
                </a:solidFill>
              </a:rPr>
              <a:t>STUDENT</a:t>
            </a:r>
            <a:r>
              <a:rPr b="1" i="0" lang="en-US" sz="1000" u="none" cap="none" strike="noStrike">
                <a:solidFill>
                  <a:schemeClr val="dk1"/>
                </a:solidFill>
              </a:rPr>
              <a:t>) TITLE</a:t>
            </a:r>
            <a:endParaRPr b="1" i="0" sz="1000" u="none" cap="none" strike="noStrike">
              <a:solidFill>
                <a:schemeClr val="dk1"/>
              </a:solidFill>
            </a:endParaRPr>
          </a:p>
        </p:txBody>
      </p:sp>
      <p:sp>
        <p:nvSpPr>
          <p:cNvPr id="273" name="Google Shape;273;p25"/>
          <p:cNvSpPr txBox="1"/>
          <p:nvPr/>
        </p:nvSpPr>
        <p:spPr>
          <a:xfrm>
            <a:off x="3647174" y="379775"/>
            <a:ext cx="4775400" cy="361800"/>
          </a:xfrm>
          <a:prstGeom prst="rect">
            <a:avLst/>
          </a:prstGeom>
          <a:noFill/>
          <a:ln>
            <a:noFill/>
          </a:ln>
        </p:spPr>
        <p:txBody>
          <a:bodyPr anchorCtr="0" anchor="t" bIns="93600" lIns="0" spcFirstLastPara="1" rIns="0" wrap="square" tIns="0">
            <a:noAutofit/>
          </a:bodyPr>
          <a:lstStyle/>
          <a:p>
            <a:pPr indent="0" lvl="0" marL="0" marR="0" rtl="0" algn="l">
              <a:lnSpc>
                <a:spcPct val="188888"/>
              </a:lnSpc>
              <a:spcBef>
                <a:spcPts val="0"/>
              </a:spcBef>
              <a:spcAft>
                <a:spcPts val="0"/>
              </a:spcAft>
              <a:buClr>
                <a:srgbClr val="557288"/>
              </a:buClr>
              <a:buSzPts val="900"/>
              <a:buFont typeface="Arial"/>
              <a:buNone/>
            </a:pPr>
            <a:r>
              <a:rPr b="0" i="0" lang="en-US" sz="1000" u="none" cap="none" strike="noStrike">
                <a:solidFill>
                  <a:srgbClr val="980000"/>
                </a:solidFill>
                <a:latin typeface="Arial"/>
                <a:ea typeface="Arial"/>
                <a:cs typeface="Arial"/>
                <a:sym typeface="Arial"/>
              </a:rPr>
              <a:t>“Insert a quote from the persona here.”</a:t>
            </a:r>
            <a:endParaRPr b="0" i="0" sz="1000" u="none" cap="none" strike="noStrike">
              <a:solidFill>
                <a:srgbClr val="980000"/>
              </a:solidFill>
              <a:latin typeface="Arial"/>
              <a:ea typeface="Arial"/>
              <a:cs typeface="Arial"/>
              <a:sym typeface="Arial"/>
            </a:endParaRPr>
          </a:p>
        </p:txBody>
      </p:sp>
      <p:sp>
        <p:nvSpPr>
          <p:cNvPr id="274" name="Google Shape;274;p25"/>
          <p:cNvSpPr/>
          <p:nvPr/>
        </p:nvSpPr>
        <p:spPr>
          <a:xfrm>
            <a:off x="731520" y="268868"/>
            <a:ext cx="1939200" cy="1529700"/>
          </a:xfrm>
          <a:prstGeom prst="rect">
            <a:avLst/>
          </a:prstGeom>
          <a:solidFill>
            <a:schemeClr val="lt1"/>
          </a:solidFill>
          <a:ln cap="flat" cmpd="sng" w="9525">
            <a:solidFill>
              <a:srgbClr val="7F7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200" u="none" cap="none" strike="noStrike">
                <a:solidFill>
                  <a:schemeClr val="dk1"/>
                </a:solidFill>
                <a:latin typeface="Arial"/>
                <a:ea typeface="Arial"/>
                <a:cs typeface="Arial"/>
                <a:sym typeface="Arial"/>
              </a:rPr>
              <a:t>ADD PHOTO HERE</a:t>
            </a:r>
            <a:endParaRPr/>
          </a:p>
        </p:txBody>
      </p:sp>
      <p:sp>
        <p:nvSpPr>
          <p:cNvPr id="275" name="Google Shape;275;p25"/>
          <p:cNvSpPr txBox="1"/>
          <p:nvPr/>
        </p:nvSpPr>
        <p:spPr>
          <a:xfrm>
            <a:off x="8944263" y="6510528"/>
            <a:ext cx="2871900" cy="190800"/>
          </a:xfrm>
          <a:prstGeom prst="rect">
            <a:avLst/>
          </a:prstGeom>
          <a:noFill/>
          <a:ln>
            <a:noFill/>
          </a:ln>
        </p:spPr>
        <p:txBody>
          <a:bodyPr anchorCtr="0" anchor="t" bIns="93600" lIns="0" spcFirstLastPara="1" rIns="0" wrap="square" tIns="0">
            <a:noAutofit/>
          </a:bodyPr>
          <a:lstStyle/>
          <a:p>
            <a:pPr indent="0" lvl="0" marL="0" marR="0" rtl="0" algn="r">
              <a:lnSpc>
                <a:spcPct val="133333"/>
              </a:lnSpc>
              <a:spcBef>
                <a:spcPts val="0"/>
              </a:spcBef>
              <a:spcAft>
                <a:spcPts val="0"/>
              </a:spcAft>
              <a:buClr>
                <a:srgbClr val="AEABAB"/>
              </a:buClr>
              <a:buSzPts val="900"/>
              <a:buFont typeface="Arial"/>
              <a:buNone/>
            </a:pPr>
            <a:r>
              <a:rPr lang="en-US" sz="900">
                <a:solidFill>
                  <a:srgbClr val="AEABAB"/>
                </a:solidFill>
              </a:rPr>
              <a:t>SEG3101 - Persona</a:t>
            </a:r>
            <a:endParaRPr/>
          </a:p>
        </p:txBody>
      </p:sp>
      <p:sp>
        <p:nvSpPr>
          <p:cNvPr id="276" name="Google Shape;276;p25"/>
          <p:cNvSpPr txBox="1"/>
          <p:nvPr/>
        </p:nvSpPr>
        <p:spPr>
          <a:xfrm>
            <a:off x="3584350" y="5225375"/>
            <a:ext cx="8392500" cy="1242600"/>
          </a:xfrm>
          <a:prstGeom prst="rect">
            <a:avLst/>
          </a:prstGeom>
          <a:noFill/>
          <a:ln>
            <a:noFill/>
          </a:ln>
        </p:spPr>
        <p:txBody>
          <a:bodyPr anchorCtr="0" anchor="t" bIns="91425" lIns="91425" spcFirstLastPara="1" rIns="91425" wrap="square" tIns="91425">
            <a:noAutofit/>
          </a:bodyPr>
          <a:lstStyle/>
          <a:p>
            <a:pPr indent="0" lvl="0" marL="0" rtl="0" algn="l">
              <a:lnSpc>
                <a:spcPct val="133333"/>
              </a:lnSpc>
              <a:spcBef>
                <a:spcPts val="0"/>
              </a:spcBef>
              <a:spcAft>
                <a:spcPts val="0"/>
              </a:spcAft>
              <a:buNone/>
            </a:pPr>
            <a:r>
              <a:rPr b="1" lang="en-US" sz="1000">
                <a:solidFill>
                  <a:srgbClr val="980000"/>
                </a:solidFill>
              </a:rPr>
              <a:t>USER STORIES</a:t>
            </a:r>
            <a:endParaRPr b="1" sz="1000">
              <a:solidFill>
                <a:srgbClr val="980000"/>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 I want to… in order to …</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 I want to… in order to ...</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 I want to… in order to ...</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 I want to… in order to ...</a:t>
            </a:r>
            <a:endParaRPr sz="1000">
              <a:solidFill>
                <a:schemeClr val="dk1"/>
              </a:solidFill>
            </a:endParaRPr>
          </a:p>
        </p:txBody>
      </p:sp>
      <p:sp>
        <p:nvSpPr>
          <p:cNvPr id="277" name="Google Shape;277;p25"/>
          <p:cNvSpPr txBox="1"/>
          <p:nvPr/>
        </p:nvSpPr>
        <p:spPr>
          <a:xfrm>
            <a:off x="7468850" y="379775"/>
            <a:ext cx="4508100" cy="361800"/>
          </a:xfrm>
          <a:prstGeom prst="rect">
            <a:avLst/>
          </a:prstGeom>
          <a:noFill/>
          <a:ln>
            <a:noFill/>
          </a:ln>
        </p:spPr>
        <p:txBody>
          <a:bodyPr anchorCtr="0" anchor="t" bIns="93600" lIns="0" spcFirstLastPara="1" rIns="0" wrap="square" tIns="0">
            <a:noAutofit/>
          </a:bodyPr>
          <a:lstStyle/>
          <a:p>
            <a:pPr indent="0" lvl="0" marL="0" marR="0" rtl="0" algn="r">
              <a:lnSpc>
                <a:spcPct val="188888"/>
              </a:lnSpc>
              <a:spcBef>
                <a:spcPts val="0"/>
              </a:spcBef>
              <a:spcAft>
                <a:spcPts val="0"/>
              </a:spcAft>
              <a:buClr>
                <a:srgbClr val="557288"/>
              </a:buClr>
              <a:buSzPts val="900"/>
              <a:buFont typeface="Arial"/>
              <a:buNone/>
            </a:pPr>
            <a:r>
              <a:rPr b="1" lang="en-US" sz="1100">
                <a:solidFill>
                  <a:srgbClr val="980000"/>
                </a:solidFill>
                <a:highlight>
                  <a:srgbClr val="FFFF00"/>
                </a:highlight>
              </a:rPr>
              <a:t>DO NOT EDIT! Keep as is, and make a copy before editing</a:t>
            </a:r>
            <a:endParaRPr b="1" i="0" sz="1100" u="none" cap="none" strike="noStrike">
              <a:solidFill>
                <a:srgbClr val="980000"/>
              </a:solidFill>
              <a:highlight>
                <a:srgbClr val="FFFF00"/>
              </a:highlight>
            </a:endParaRPr>
          </a:p>
        </p:txBody>
      </p:sp>
      <p:sp>
        <p:nvSpPr>
          <p:cNvPr id="278" name="Google Shape;278;p25"/>
          <p:cNvSpPr txBox="1"/>
          <p:nvPr/>
        </p:nvSpPr>
        <p:spPr>
          <a:xfrm>
            <a:off x="0" y="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4"/>
          <p:cNvSpPr txBox="1"/>
          <p:nvPr/>
        </p:nvSpPr>
        <p:spPr>
          <a:xfrm>
            <a:off x="731525" y="1996825"/>
            <a:ext cx="2375700" cy="45138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900" u="none" cap="none" strike="noStrike">
                <a:solidFill>
                  <a:srgbClr val="980000"/>
                </a:solidFill>
              </a:rPr>
              <a:t>ABOUT </a:t>
            </a:r>
            <a:endParaRPr b="1">
              <a:solidFill>
                <a:srgbClr val="980000"/>
              </a:solidFill>
            </a:endParaRPr>
          </a:p>
          <a:p>
            <a:pPr indent="0" lvl="0" marL="0" marR="0" rtl="0" algn="l">
              <a:lnSpc>
                <a:spcPct val="133333"/>
              </a:lnSpc>
              <a:spcBef>
                <a:spcPts val="600"/>
              </a:spcBef>
              <a:spcAft>
                <a:spcPts val="0"/>
              </a:spcAft>
              <a:buClr>
                <a:srgbClr val="1F2325"/>
              </a:buClr>
              <a:buSzPts val="900"/>
              <a:buFont typeface="Arial"/>
              <a:buNone/>
            </a:pPr>
            <a:r>
              <a:rPr b="1" lang="en-US" sz="900"/>
              <a:t>Demographics: </a:t>
            </a:r>
            <a:r>
              <a:rPr lang="en-US" sz="900"/>
              <a:t>32 y.o.</a:t>
            </a:r>
            <a:r>
              <a:rPr lang="en-US" sz="900"/>
              <a:t>, Toronto, ON, </a:t>
            </a:r>
            <a:endParaRPr sz="900"/>
          </a:p>
          <a:p>
            <a:pPr indent="0" lvl="0" marL="0" marR="0" rtl="0" algn="l">
              <a:lnSpc>
                <a:spcPct val="133333"/>
              </a:lnSpc>
              <a:spcBef>
                <a:spcPts val="600"/>
              </a:spcBef>
              <a:spcAft>
                <a:spcPts val="0"/>
              </a:spcAft>
              <a:buClr>
                <a:srgbClr val="1F2325"/>
              </a:buClr>
              <a:buSzPts val="900"/>
              <a:buFont typeface="Arial"/>
              <a:buNone/>
            </a:pPr>
            <a:r>
              <a:rPr lang="en-US" sz="900"/>
              <a:t>Master's in Public Policy and Administration</a:t>
            </a:r>
            <a:endParaRPr sz="900"/>
          </a:p>
          <a:p>
            <a:pPr indent="0" lvl="0" marL="0" marR="0" rtl="0" algn="l">
              <a:lnSpc>
                <a:spcPct val="133333"/>
              </a:lnSpc>
              <a:spcBef>
                <a:spcPts val="600"/>
              </a:spcBef>
              <a:spcAft>
                <a:spcPts val="0"/>
              </a:spcAft>
              <a:buClr>
                <a:srgbClr val="1F2325"/>
              </a:buClr>
              <a:buSzPts val="900"/>
              <a:buFont typeface="Arial"/>
              <a:buNone/>
            </a:pPr>
            <a:r>
              <a:t/>
            </a:r>
            <a:endParaRPr sz="900"/>
          </a:p>
          <a:p>
            <a:pPr indent="0" lvl="0" marL="0" marR="0" rtl="0" algn="l">
              <a:lnSpc>
                <a:spcPct val="133333"/>
              </a:lnSpc>
              <a:spcBef>
                <a:spcPts val="600"/>
              </a:spcBef>
              <a:spcAft>
                <a:spcPts val="0"/>
              </a:spcAft>
              <a:buClr>
                <a:srgbClr val="1F2325"/>
              </a:buClr>
              <a:buSzPts val="900"/>
              <a:buFont typeface="Arial"/>
              <a:buNone/>
            </a:pPr>
            <a:r>
              <a:rPr b="1" i="0" lang="en-US" sz="900" u="none" cap="none" strike="noStrike">
                <a:latin typeface="Arial"/>
                <a:ea typeface="Arial"/>
                <a:cs typeface="Arial"/>
                <a:sym typeface="Arial"/>
              </a:rPr>
              <a:t>Qualifications:</a:t>
            </a:r>
            <a:r>
              <a:rPr b="0" i="0" lang="en-US" sz="900" u="none" cap="none" strike="noStrike">
                <a:latin typeface="Arial"/>
                <a:ea typeface="Arial"/>
                <a:cs typeface="Arial"/>
                <a:sym typeface="Arial"/>
              </a:rPr>
              <a:t> </a:t>
            </a:r>
            <a:r>
              <a:rPr lang="en-US" sz="900"/>
              <a:t>6 years of experience  in policy analysis and program evaluation, demonstrating a strong commitment to improving social housing initiatives for the community.</a:t>
            </a:r>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latin typeface="Arial"/>
              <a:ea typeface="Arial"/>
              <a:cs typeface="Arial"/>
              <a:sym typeface="Arial"/>
            </a:endParaRPr>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Work environment:</a:t>
            </a:r>
            <a:r>
              <a:rPr b="0" i="0" lang="en-US" sz="900" u="none" cap="none" strike="noStrike">
                <a:latin typeface="Arial"/>
                <a:ea typeface="Arial"/>
                <a:cs typeface="Arial"/>
                <a:sym typeface="Arial"/>
              </a:rPr>
              <a:t> </a:t>
            </a:r>
            <a:r>
              <a:rPr lang="en-US" sz="900"/>
              <a:t>Works at the provincial government offices in Toronto, but occasionally travels to different regions within the province for fieldwork, meetings, or data collection.</a:t>
            </a:r>
            <a:endParaRPr sz="900"/>
          </a:p>
          <a:p>
            <a:pPr indent="0" lvl="0" marL="0" marR="0" rtl="0" algn="l">
              <a:lnSpc>
                <a:spcPct val="133333"/>
              </a:lnSpc>
              <a:spcBef>
                <a:spcPts val="400"/>
              </a:spcBef>
              <a:spcAft>
                <a:spcPts val="0"/>
              </a:spcAft>
              <a:buClr>
                <a:srgbClr val="1F2325"/>
              </a:buClr>
              <a:buSzPts val="900"/>
              <a:buFont typeface="Arial"/>
              <a:buNone/>
            </a:pPr>
            <a:r>
              <a:t/>
            </a:r>
            <a:endParaRPr sz="900"/>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Equipment:</a:t>
            </a:r>
            <a:r>
              <a:rPr b="0" i="0" lang="en-US" sz="900" u="none" cap="none" strike="noStrike">
                <a:latin typeface="Arial"/>
                <a:ea typeface="Arial"/>
                <a:cs typeface="Arial"/>
                <a:sym typeface="Arial"/>
              </a:rPr>
              <a:t> </a:t>
            </a:r>
            <a:r>
              <a:rPr lang="en-US" sz="900"/>
              <a:t>Phone + Computer</a:t>
            </a:r>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solidFill>
                <a:srgbClr val="1F2325"/>
              </a:solidFill>
              <a:latin typeface="Arial"/>
              <a:ea typeface="Arial"/>
              <a:cs typeface="Arial"/>
              <a:sym typeface="Arial"/>
            </a:endParaRPr>
          </a:p>
          <a:p>
            <a:pPr indent="0" lvl="0" marL="0" marR="0" rtl="0" algn="l">
              <a:lnSpc>
                <a:spcPct val="133333"/>
              </a:lnSpc>
              <a:spcBef>
                <a:spcPts val="400"/>
              </a:spcBef>
              <a:spcAft>
                <a:spcPts val="0"/>
              </a:spcAft>
              <a:buClr>
                <a:srgbClr val="557288"/>
              </a:buClr>
              <a:buSzPts val="900"/>
              <a:buFont typeface="Arial"/>
              <a:buNone/>
            </a:pPr>
            <a:r>
              <a:rPr b="1" lang="en-US" sz="900">
                <a:solidFill>
                  <a:srgbClr val="980000"/>
                </a:solidFill>
              </a:rPr>
              <a:t>COLLABORATES</a:t>
            </a:r>
            <a:r>
              <a:rPr b="1" i="0" lang="en-US" sz="900" u="none" cap="none" strike="noStrike">
                <a:solidFill>
                  <a:srgbClr val="980000"/>
                </a:solidFill>
              </a:rPr>
              <a:t> WITH…</a:t>
            </a:r>
            <a:endParaRPr b="1" i="0" sz="900" u="none" cap="none" strike="noStrike">
              <a:solidFill>
                <a:srgbClr val="980000"/>
              </a:solidFill>
            </a:endParaRPr>
          </a:p>
          <a:p>
            <a:pPr indent="-57150" lvl="0" marL="228600" rtl="0" algn="l">
              <a:lnSpc>
                <a:spcPct val="133333"/>
              </a:lnSpc>
              <a:spcBef>
                <a:spcPts val="600"/>
              </a:spcBef>
              <a:spcAft>
                <a:spcPts val="0"/>
              </a:spcAft>
              <a:buClr>
                <a:schemeClr val="dk1"/>
              </a:buClr>
              <a:buSzPts val="900"/>
              <a:buChar char="●"/>
            </a:pPr>
            <a:r>
              <a:rPr lang="en-US" sz="900">
                <a:solidFill>
                  <a:schemeClr val="dk1"/>
                </a:solidFill>
              </a:rPr>
              <a:t>Housing Program Managers</a:t>
            </a:r>
            <a:endParaRPr sz="900">
              <a:solidFill>
                <a:schemeClr val="dk1"/>
              </a:solidFill>
            </a:endParaRPr>
          </a:p>
          <a:p>
            <a:pPr indent="-57150" lvl="0" marL="228600" rtl="0" algn="l">
              <a:lnSpc>
                <a:spcPct val="133333"/>
              </a:lnSpc>
              <a:spcBef>
                <a:spcPts val="0"/>
              </a:spcBef>
              <a:spcAft>
                <a:spcPts val="0"/>
              </a:spcAft>
              <a:buClr>
                <a:schemeClr val="dk1"/>
              </a:buClr>
              <a:buSzPts val="900"/>
              <a:buChar char="●"/>
            </a:pPr>
            <a:r>
              <a:rPr lang="en-US" sz="900">
                <a:solidFill>
                  <a:schemeClr val="dk1"/>
                </a:solidFill>
              </a:rPr>
              <a:t> Housing providers</a:t>
            </a:r>
            <a:endParaRPr sz="900">
              <a:solidFill>
                <a:schemeClr val="dk1"/>
              </a:solidFill>
            </a:endParaRPr>
          </a:p>
          <a:p>
            <a:pPr indent="-57150" lvl="0" marL="228600" rtl="0" algn="l">
              <a:lnSpc>
                <a:spcPct val="133333"/>
              </a:lnSpc>
              <a:spcBef>
                <a:spcPts val="0"/>
              </a:spcBef>
              <a:spcAft>
                <a:spcPts val="0"/>
              </a:spcAft>
              <a:buClr>
                <a:schemeClr val="dk1"/>
              </a:buClr>
              <a:buSzPts val="900"/>
              <a:buChar char="●"/>
            </a:pPr>
            <a:r>
              <a:rPr lang="en-US" sz="900">
                <a:solidFill>
                  <a:schemeClr val="dk1"/>
                </a:solidFill>
              </a:rPr>
              <a:t> Senior Policy Analysts</a:t>
            </a:r>
            <a:endParaRPr sz="900">
              <a:solidFill>
                <a:schemeClr val="dk1"/>
              </a:solidFill>
            </a:endParaRPr>
          </a:p>
          <a:p>
            <a:pPr indent="-57150" lvl="0" marL="228600" rtl="0" algn="l">
              <a:lnSpc>
                <a:spcPct val="133333"/>
              </a:lnSpc>
              <a:spcBef>
                <a:spcPts val="0"/>
              </a:spcBef>
              <a:spcAft>
                <a:spcPts val="0"/>
              </a:spcAft>
              <a:buClr>
                <a:schemeClr val="dk1"/>
              </a:buClr>
              <a:buSzPts val="900"/>
              <a:buChar char="●"/>
            </a:pPr>
            <a:r>
              <a:rPr lang="en-US" sz="900">
                <a:solidFill>
                  <a:schemeClr val="dk1"/>
                </a:solidFill>
              </a:rPr>
              <a:t> Internal staff in her shelter</a:t>
            </a:r>
            <a:endParaRPr sz="900"/>
          </a:p>
        </p:txBody>
      </p:sp>
      <p:sp>
        <p:nvSpPr>
          <p:cNvPr id="103" name="Google Shape;103;p14"/>
          <p:cNvSpPr txBox="1"/>
          <p:nvPr/>
        </p:nvSpPr>
        <p:spPr>
          <a:xfrm>
            <a:off x="3647177" y="719850"/>
            <a:ext cx="8169000" cy="5523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Clr>
                <a:srgbClr val="557288"/>
              </a:buClr>
              <a:buSzPts val="3600"/>
              <a:buFont typeface="Arial"/>
              <a:buNone/>
            </a:pPr>
            <a:r>
              <a:rPr b="1" lang="en-US" sz="3300">
                <a:solidFill>
                  <a:srgbClr val="980000"/>
                </a:solidFill>
              </a:rPr>
              <a:t>Bernadette</a:t>
            </a:r>
            <a:r>
              <a:rPr b="1" lang="en-US" sz="3300">
                <a:solidFill>
                  <a:srgbClr val="980000"/>
                </a:solidFill>
              </a:rPr>
              <a:t>, the Provincial Gov Analyst</a:t>
            </a:r>
            <a:endParaRPr b="1" sz="3600">
              <a:solidFill>
                <a:srgbClr val="980000"/>
              </a:solidFill>
            </a:endParaRPr>
          </a:p>
        </p:txBody>
      </p:sp>
      <p:sp>
        <p:nvSpPr>
          <p:cNvPr id="104" name="Google Shape;104;p14"/>
          <p:cNvSpPr txBox="1"/>
          <p:nvPr/>
        </p:nvSpPr>
        <p:spPr>
          <a:xfrm>
            <a:off x="3651388" y="17682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MAIN GOALS</a:t>
            </a:r>
            <a:endParaRPr b="1" sz="1000">
              <a:solidFill>
                <a:srgbClr val="980000"/>
              </a:solidFill>
            </a:endParaRPr>
          </a:p>
          <a:p>
            <a:pPr indent="-177800" lvl="0" marL="171450" marR="0" rtl="0" algn="l">
              <a:lnSpc>
                <a:spcPct val="133333"/>
              </a:lnSpc>
              <a:spcBef>
                <a:spcPts val="600"/>
              </a:spcBef>
              <a:spcAft>
                <a:spcPts val="0"/>
              </a:spcAft>
              <a:buSzPts val="1000"/>
              <a:buFont typeface="Courier New"/>
              <a:buChar char="o"/>
            </a:pPr>
            <a:r>
              <a:rPr lang="en-US" sz="1000"/>
              <a:t>To conduct a comprehensive policy review and analysis of the current social housing programs within the province to identify areas for improvement.</a:t>
            </a:r>
            <a:endParaRPr sz="1000"/>
          </a:p>
          <a:p>
            <a:pPr indent="-177800" lvl="0" marL="171450" marR="0" rtl="0" algn="l">
              <a:lnSpc>
                <a:spcPct val="133333"/>
              </a:lnSpc>
              <a:spcBef>
                <a:spcPts val="600"/>
              </a:spcBef>
              <a:spcAft>
                <a:spcPts val="0"/>
              </a:spcAft>
              <a:buSzPts val="1000"/>
              <a:buFont typeface="Courier New"/>
              <a:buChar char="o"/>
            </a:pPr>
            <a:r>
              <a:rPr lang="en-US" sz="1000"/>
              <a:t>To  implement strategies for optimizing the allocation of government funding and resources to support social housing initiatives.</a:t>
            </a:r>
            <a:endParaRPr sz="1000"/>
          </a:p>
        </p:txBody>
      </p:sp>
      <p:sp>
        <p:nvSpPr>
          <p:cNvPr id="105" name="Google Shape;105;p14"/>
          <p:cNvSpPr txBox="1"/>
          <p:nvPr/>
        </p:nvSpPr>
        <p:spPr>
          <a:xfrm>
            <a:off x="8045145" y="17682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RESPONSIBILITIES</a:t>
            </a:r>
            <a:endParaRPr b="1" sz="1000">
              <a:solidFill>
                <a:srgbClr val="980000"/>
              </a:solidFill>
            </a:endParaRPr>
          </a:p>
          <a:p>
            <a:pPr indent="-177800" lvl="0" marL="171450" marR="0" rtl="0" algn="l">
              <a:lnSpc>
                <a:spcPct val="133333"/>
              </a:lnSpc>
              <a:spcBef>
                <a:spcPts val="600"/>
              </a:spcBef>
              <a:spcAft>
                <a:spcPts val="0"/>
              </a:spcAft>
              <a:buSzPts val="1000"/>
              <a:buFont typeface="Courier New"/>
              <a:buChar char="o"/>
            </a:pPr>
            <a:r>
              <a:rPr lang="en-US" sz="1000"/>
              <a:t>To conduct thorough policy impact assessments and provide evidence-based recommendations.</a:t>
            </a:r>
            <a:endParaRPr sz="1000"/>
          </a:p>
          <a:p>
            <a:pPr indent="-177800" lvl="0" marL="171450" marR="0" rtl="0" algn="l">
              <a:lnSpc>
                <a:spcPct val="133333"/>
              </a:lnSpc>
              <a:spcBef>
                <a:spcPts val="400"/>
              </a:spcBef>
              <a:spcAft>
                <a:spcPts val="0"/>
              </a:spcAft>
              <a:buSzPts val="1000"/>
              <a:buFont typeface="Courier New"/>
              <a:buChar char="o"/>
            </a:pPr>
            <a:r>
              <a:rPr lang="en-US" sz="1000"/>
              <a:t>T</a:t>
            </a:r>
            <a:r>
              <a:rPr lang="en-US" sz="1000"/>
              <a:t>o manage the allocation of government funding and resources for social housing initiatives effectively. </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lang="en-US" sz="1000"/>
              <a:t> Integrating feedback from various stakeholders into the policymaking process.</a:t>
            </a:r>
            <a:endParaRPr sz="1000"/>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p:txBody>
      </p:sp>
      <p:sp>
        <p:nvSpPr>
          <p:cNvPr id="106" name="Google Shape;106;p14"/>
          <p:cNvSpPr txBox="1"/>
          <p:nvPr/>
        </p:nvSpPr>
        <p:spPr>
          <a:xfrm>
            <a:off x="3610288" y="3510625"/>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NEEDS</a:t>
            </a:r>
            <a:endParaRPr b="1" sz="1500">
              <a:solidFill>
                <a:srgbClr val="980000"/>
              </a:solidFill>
            </a:endParaRPr>
          </a:p>
          <a:p>
            <a:pPr indent="-177800" lvl="0" marL="171450" marR="0" rtl="0" algn="l">
              <a:lnSpc>
                <a:spcPct val="133333"/>
              </a:lnSpc>
              <a:spcBef>
                <a:spcPts val="600"/>
              </a:spcBef>
              <a:spcAft>
                <a:spcPts val="0"/>
              </a:spcAft>
              <a:buSzPts val="1000"/>
              <a:buFont typeface="Courier New"/>
              <a:buChar char="o"/>
            </a:pPr>
            <a:r>
              <a:rPr lang="en-US" sz="1000"/>
              <a:t>Access to Updated Data.</a:t>
            </a:r>
            <a:endParaRPr sz="1500"/>
          </a:p>
          <a:p>
            <a:pPr indent="-177800" lvl="0" marL="171450" marR="0" rtl="0" algn="l">
              <a:lnSpc>
                <a:spcPct val="133333"/>
              </a:lnSpc>
              <a:spcBef>
                <a:spcPts val="400"/>
              </a:spcBef>
              <a:spcAft>
                <a:spcPts val="0"/>
              </a:spcAft>
              <a:buSzPts val="1000"/>
              <a:buFont typeface="Courier New"/>
              <a:buChar char="o"/>
            </a:pPr>
            <a:r>
              <a:rPr lang="en-US" sz="1000"/>
              <a:t>Community Engagement Tools</a:t>
            </a:r>
            <a:r>
              <a:rPr b="0" i="0" lang="en-US" sz="1000" u="none" cap="none" strike="noStrike">
                <a:latin typeface="Arial"/>
                <a:ea typeface="Arial"/>
                <a:cs typeface="Arial"/>
                <a:sym typeface="Arial"/>
              </a:rPr>
              <a:t>.</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lang="en-US" sz="1000"/>
              <a:t>Need for enhanced data integration and analysis capabilities. </a:t>
            </a:r>
            <a:endParaRPr sz="1500"/>
          </a:p>
          <a:p>
            <a:pPr indent="-177800" lvl="0" marL="171450" marR="0" rtl="0" algn="l">
              <a:lnSpc>
                <a:spcPct val="133333"/>
              </a:lnSpc>
              <a:spcBef>
                <a:spcPts val="400"/>
              </a:spcBef>
              <a:spcAft>
                <a:spcPts val="0"/>
              </a:spcAft>
              <a:buSzPts val="1000"/>
              <a:buFont typeface="Courier New"/>
              <a:buChar char="o"/>
            </a:pPr>
            <a:r>
              <a:rPr lang="en-US" sz="1000"/>
              <a:t>Need for enhanced stakeholder engagement strategies.</a:t>
            </a:r>
            <a:endParaRPr b="0" i="0" sz="1000" u="none" cap="none" strike="noStrike">
              <a:latin typeface="Arial"/>
              <a:ea typeface="Arial"/>
              <a:cs typeface="Arial"/>
              <a:sym typeface="Arial"/>
            </a:endParaRPr>
          </a:p>
        </p:txBody>
      </p:sp>
      <p:sp>
        <p:nvSpPr>
          <p:cNvPr id="107" name="Google Shape;107;p14"/>
          <p:cNvSpPr txBox="1"/>
          <p:nvPr/>
        </p:nvSpPr>
        <p:spPr>
          <a:xfrm>
            <a:off x="8045150" y="3510625"/>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PAIN POINTS / FRUSTRATIONS</a:t>
            </a:r>
            <a:endParaRPr b="1" sz="1000">
              <a:solidFill>
                <a:srgbClr val="980000"/>
              </a:solidFill>
            </a:endParaRPr>
          </a:p>
          <a:p>
            <a:pPr indent="-177800" lvl="0" marL="171450" marR="0" rtl="0" algn="l">
              <a:lnSpc>
                <a:spcPct val="133333"/>
              </a:lnSpc>
              <a:spcBef>
                <a:spcPts val="600"/>
              </a:spcBef>
              <a:spcAft>
                <a:spcPts val="0"/>
              </a:spcAft>
              <a:buSzPts val="1000"/>
              <a:buFont typeface="Courier New"/>
              <a:buChar char="o"/>
            </a:pPr>
            <a:r>
              <a:rPr lang="en-US" sz="1000"/>
              <a:t>Delicate balance between limited fiscal resources and the pressing needs within the social housing sector. </a:t>
            </a:r>
            <a:endParaRPr sz="1000"/>
          </a:p>
          <a:p>
            <a:pPr indent="-177800" lvl="0" marL="171450" marR="0" rtl="0" algn="l">
              <a:lnSpc>
                <a:spcPct val="133333"/>
              </a:lnSpc>
              <a:spcBef>
                <a:spcPts val="400"/>
              </a:spcBef>
              <a:spcAft>
                <a:spcPts val="0"/>
              </a:spcAft>
              <a:buSzPts val="1000"/>
              <a:buFont typeface="Courier New"/>
              <a:buChar char="o"/>
            </a:pPr>
            <a:r>
              <a:rPr lang="en-US" sz="1000"/>
              <a:t>N</a:t>
            </a:r>
            <a:r>
              <a:rPr lang="en-US" sz="1000"/>
              <a:t>avigating the intricate dynamics among diverse stakeholders involved in the social housing sector.</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lang="en-US" sz="1000"/>
              <a:t>Adapting social housing policies to changing demographics and evolving housing needs.</a:t>
            </a:r>
            <a:endParaRPr b="0" i="0" sz="1000" u="none" cap="none" strike="noStrike">
              <a:latin typeface="Arial"/>
              <a:ea typeface="Arial"/>
              <a:cs typeface="Arial"/>
              <a:sym typeface="Arial"/>
            </a:endParaRPr>
          </a:p>
        </p:txBody>
      </p:sp>
      <p:sp>
        <p:nvSpPr>
          <p:cNvPr id="108" name="Google Shape;108;p14"/>
          <p:cNvSpPr txBox="1"/>
          <p:nvPr/>
        </p:nvSpPr>
        <p:spPr>
          <a:xfrm>
            <a:off x="3647175" y="1323250"/>
            <a:ext cx="4775400" cy="300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chemeClr val="dk1"/>
              </a:buClr>
              <a:buSzPts val="900"/>
              <a:buFont typeface="Arial"/>
              <a:buNone/>
            </a:pPr>
            <a:r>
              <a:rPr b="1" lang="en-US" sz="1000">
                <a:solidFill>
                  <a:schemeClr val="dk1"/>
                </a:solidFill>
              </a:rPr>
              <a:t>Vishal Parekh</a:t>
            </a:r>
            <a:endParaRPr b="1" i="0" sz="1000" u="none" cap="none" strike="noStrike">
              <a:solidFill>
                <a:schemeClr val="dk1"/>
              </a:solidFill>
            </a:endParaRPr>
          </a:p>
        </p:txBody>
      </p:sp>
      <p:sp>
        <p:nvSpPr>
          <p:cNvPr id="109" name="Google Shape;109;p14"/>
          <p:cNvSpPr txBox="1"/>
          <p:nvPr/>
        </p:nvSpPr>
        <p:spPr>
          <a:xfrm>
            <a:off x="8944263" y="6510528"/>
            <a:ext cx="2871900" cy="190800"/>
          </a:xfrm>
          <a:prstGeom prst="rect">
            <a:avLst/>
          </a:prstGeom>
          <a:noFill/>
          <a:ln>
            <a:noFill/>
          </a:ln>
        </p:spPr>
        <p:txBody>
          <a:bodyPr anchorCtr="0" anchor="t" bIns="93600" lIns="0" spcFirstLastPara="1" rIns="0" wrap="square" tIns="0">
            <a:noAutofit/>
          </a:bodyPr>
          <a:lstStyle/>
          <a:p>
            <a:pPr indent="0" lvl="0" marL="0" marR="0" rtl="0" algn="r">
              <a:lnSpc>
                <a:spcPct val="133333"/>
              </a:lnSpc>
              <a:spcBef>
                <a:spcPts val="0"/>
              </a:spcBef>
              <a:spcAft>
                <a:spcPts val="0"/>
              </a:spcAft>
              <a:buClr>
                <a:srgbClr val="AEABAB"/>
              </a:buClr>
              <a:buSzPts val="900"/>
              <a:buFont typeface="Arial"/>
              <a:buNone/>
            </a:pPr>
            <a:r>
              <a:rPr lang="en-US" sz="900">
                <a:solidFill>
                  <a:srgbClr val="AEABAB"/>
                </a:solidFill>
              </a:rPr>
              <a:t>SEG3101 - Persona</a:t>
            </a:r>
            <a:endParaRPr/>
          </a:p>
        </p:txBody>
      </p:sp>
      <p:sp>
        <p:nvSpPr>
          <p:cNvPr id="110" name="Google Shape;110;p14"/>
          <p:cNvSpPr txBox="1"/>
          <p:nvPr/>
        </p:nvSpPr>
        <p:spPr>
          <a:xfrm>
            <a:off x="3535425" y="5166925"/>
            <a:ext cx="8392500" cy="1242600"/>
          </a:xfrm>
          <a:prstGeom prst="rect">
            <a:avLst/>
          </a:prstGeom>
          <a:noFill/>
          <a:ln>
            <a:noFill/>
          </a:ln>
        </p:spPr>
        <p:txBody>
          <a:bodyPr anchorCtr="0" anchor="t" bIns="91425" lIns="91425" spcFirstLastPara="1" rIns="91425" wrap="square" tIns="91425">
            <a:noAutofit/>
          </a:bodyPr>
          <a:lstStyle/>
          <a:p>
            <a:pPr indent="0" lvl="0" marL="0" rtl="0" algn="l">
              <a:lnSpc>
                <a:spcPct val="133333"/>
              </a:lnSpc>
              <a:spcBef>
                <a:spcPts val="0"/>
              </a:spcBef>
              <a:spcAft>
                <a:spcPts val="0"/>
              </a:spcAft>
              <a:buNone/>
            </a:pPr>
            <a:r>
              <a:rPr b="1" lang="en-US" sz="1000">
                <a:solidFill>
                  <a:srgbClr val="980000"/>
                </a:solidFill>
              </a:rPr>
              <a:t>USER STORIES</a:t>
            </a:r>
            <a:endParaRPr b="1" sz="1000">
              <a:solidFill>
                <a:srgbClr val="980000"/>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Provincial Government Analyst, I want to have access to real-time data on social housing programs in order to make informed, data-driven policy recommendations to improve program effectiveness.</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Provincial Government Analyst, I want to collaborate seamlessly with data analysts and researchers in order to efficiently collect, analyze, and interpret housing data for policy evaluation.</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Provincial Government Analyst, I want an adequate budget allocation for research and analysis to ensure comprehensive policy evaluations and evidence-based recommendations.</a:t>
            </a:r>
            <a:endParaRPr sz="1000">
              <a:solidFill>
                <a:schemeClr val="dk1"/>
              </a:solidFill>
            </a:endParaRPr>
          </a:p>
        </p:txBody>
      </p:sp>
      <p:pic>
        <p:nvPicPr>
          <p:cNvPr id="111" name="Google Shape;111;p14"/>
          <p:cNvPicPr preferRelativeResize="0"/>
          <p:nvPr/>
        </p:nvPicPr>
        <p:blipFill>
          <a:blip r:embed="rId3">
            <a:alphaModFix/>
          </a:blip>
          <a:stretch>
            <a:fillRect/>
          </a:stretch>
        </p:blipFill>
        <p:spPr>
          <a:xfrm>
            <a:off x="731525" y="152400"/>
            <a:ext cx="1984711" cy="16920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5"/>
          <p:cNvSpPr txBox="1"/>
          <p:nvPr/>
        </p:nvSpPr>
        <p:spPr>
          <a:xfrm>
            <a:off x="3647177" y="719850"/>
            <a:ext cx="8169000" cy="5523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Clr>
                <a:srgbClr val="557288"/>
              </a:buClr>
              <a:buSzPts val="3600"/>
              <a:buFont typeface="Arial"/>
              <a:buNone/>
            </a:pPr>
            <a:r>
              <a:rPr b="1" lang="en-US" sz="3300">
                <a:solidFill>
                  <a:srgbClr val="980000"/>
                </a:solidFill>
              </a:rPr>
              <a:t>Raj</a:t>
            </a:r>
            <a:r>
              <a:rPr b="1" lang="en-US" sz="3300">
                <a:solidFill>
                  <a:srgbClr val="980000"/>
                </a:solidFill>
              </a:rPr>
              <a:t>, the Municipal Gov Analyst</a:t>
            </a:r>
            <a:endParaRPr b="1" sz="3600">
              <a:solidFill>
                <a:srgbClr val="980000"/>
              </a:solidFill>
            </a:endParaRPr>
          </a:p>
        </p:txBody>
      </p:sp>
      <p:sp>
        <p:nvSpPr>
          <p:cNvPr id="117" name="Google Shape;117;p15"/>
          <p:cNvSpPr txBox="1"/>
          <p:nvPr/>
        </p:nvSpPr>
        <p:spPr>
          <a:xfrm>
            <a:off x="3610275" y="15396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MAIN GOALS</a:t>
            </a:r>
            <a:endParaRPr b="1" sz="1000">
              <a:solidFill>
                <a:srgbClr val="980000"/>
              </a:solidFill>
            </a:endParaRPr>
          </a:p>
          <a:p>
            <a:pPr indent="-165100" lvl="0" marL="171450" marR="0" rtl="0" algn="l">
              <a:lnSpc>
                <a:spcPct val="133333"/>
              </a:lnSpc>
              <a:spcBef>
                <a:spcPts val="600"/>
              </a:spcBef>
              <a:spcAft>
                <a:spcPts val="0"/>
              </a:spcAft>
              <a:buClr>
                <a:schemeClr val="dk1"/>
              </a:buClr>
              <a:buSzPts val="800"/>
              <a:buFont typeface="Courier New"/>
              <a:buChar char="o"/>
            </a:pPr>
            <a:r>
              <a:rPr lang="en-US" sz="1000">
                <a:solidFill>
                  <a:schemeClr val="dk1"/>
                </a:solidFill>
                <a:highlight>
                  <a:schemeClr val="lt1"/>
                </a:highlight>
                <a:latin typeface="Roboto"/>
                <a:ea typeface="Roboto"/>
                <a:cs typeface="Roboto"/>
                <a:sym typeface="Roboto"/>
              </a:rPr>
              <a:t>One of the primary goals is to increase the availability of safe and affordable housing options for residents, particularly low-income individuals and families.</a:t>
            </a:r>
            <a:endParaRPr sz="800">
              <a:solidFill>
                <a:schemeClr val="dk1"/>
              </a:solidFill>
              <a:highlight>
                <a:schemeClr val="lt1"/>
              </a:highlight>
            </a:endParaRPr>
          </a:p>
          <a:p>
            <a:pPr indent="-165100" lvl="0" marL="171450" marR="0" rtl="0" algn="l">
              <a:lnSpc>
                <a:spcPct val="133333"/>
              </a:lnSpc>
              <a:spcBef>
                <a:spcPts val="400"/>
              </a:spcBef>
              <a:spcAft>
                <a:spcPts val="0"/>
              </a:spcAft>
              <a:buClr>
                <a:schemeClr val="dk1"/>
              </a:buClr>
              <a:buSzPts val="800"/>
              <a:buFont typeface="Courier New"/>
              <a:buChar char="o"/>
            </a:pPr>
            <a:r>
              <a:rPr lang="en-US" sz="1000">
                <a:solidFill>
                  <a:schemeClr val="dk1"/>
                </a:solidFill>
                <a:highlight>
                  <a:schemeClr val="lt1"/>
                </a:highlight>
                <a:latin typeface="Roboto"/>
                <a:ea typeface="Roboto"/>
                <a:cs typeface="Roboto"/>
                <a:sym typeface="Roboto"/>
              </a:rPr>
              <a:t>Ensuring that existing housing stock meets safety and quality standards is a common goal.</a:t>
            </a:r>
            <a:endParaRPr b="0" i="0" sz="800" u="none" cap="none" strike="noStrike">
              <a:solidFill>
                <a:schemeClr val="dk1"/>
              </a:solidFill>
              <a:highlight>
                <a:schemeClr val="lt1"/>
              </a:highlight>
              <a:latin typeface="Arial"/>
              <a:ea typeface="Arial"/>
              <a:cs typeface="Arial"/>
              <a:sym typeface="Arial"/>
            </a:endParaRPr>
          </a:p>
          <a:p>
            <a:pPr indent="-165100" lvl="0" marL="171450" marR="0" rtl="0" algn="l">
              <a:lnSpc>
                <a:spcPct val="133333"/>
              </a:lnSpc>
              <a:spcBef>
                <a:spcPts val="400"/>
              </a:spcBef>
              <a:spcAft>
                <a:spcPts val="0"/>
              </a:spcAft>
              <a:buClr>
                <a:schemeClr val="dk1"/>
              </a:buClr>
              <a:buSzPts val="800"/>
              <a:buFont typeface="Courier New"/>
              <a:buChar char="o"/>
            </a:pPr>
            <a:r>
              <a:rPr lang="en-US" sz="1000">
                <a:solidFill>
                  <a:schemeClr val="dk1"/>
                </a:solidFill>
                <a:highlight>
                  <a:schemeClr val="lt1"/>
                </a:highlight>
                <a:latin typeface="Roboto"/>
                <a:ea typeface="Roboto"/>
                <a:cs typeface="Roboto"/>
                <a:sym typeface="Roboto"/>
              </a:rPr>
              <a:t>Analysts may work to connect residents with essential support services</a:t>
            </a:r>
            <a:endParaRPr sz="800">
              <a:solidFill>
                <a:schemeClr val="dk1"/>
              </a:solidFill>
              <a:highlight>
                <a:schemeClr val="lt1"/>
              </a:highlight>
            </a:endParaRPr>
          </a:p>
          <a:p>
            <a:pPr indent="0" lvl="0" marL="0" marR="0" rtl="0" algn="l">
              <a:lnSpc>
                <a:spcPct val="133333"/>
              </a:lnSpc>
              <a:spcBef>
                <a:spcPts val="400"/>
              </a:spcBef>
              <a:spcAft>
                <a:spcPts val="0"/>
              </a:spcAft>
              <a:buNone/>
            </a:pPr>
            <a:r>
              <a:t/>
            </a:r>
            <a:endParaRPr sz="1000"/>
          </a:p>
        </p:txBody>
      </p:sp>
      <p:sp>
        <p:nvSpPr>
          <p:cNvPr id="118" name="Google Shape;118;p15"/>
          <p:cNvSpPr txBox="1"/>
          <p:nvPr/>
        </p:nvSpPr>
        <p:spPr>
          <a:xfrm>
            <a:off x="8045145" y="17682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RESPONSIBILITIES</a:t>
            </a:r>
            <a:endParaRPr b="1" sz="1000">
              <a:solidFill>
                <a:srgbClr val="980000"/>
              </a:solidFill>
            </a:endParaRPr>
          </a:p>
          <a:p>
            <a:pPr indent="-165100" lvl="0" marL="171450" marR="0" rtl="0" algn="l">
              <a:lnSpc>
                <a:spcPct val="133333"/>
              </a:lnSpc>
              <a:spcBef>
                <a:spcPts val="600"/>
              </a:spcBef>
              <a:spcAft>
                <a:spcPts val="0"/>
              </a:spcAft>
              <a:buClr>
                <a:schemeClr val="dk1"/>
              </a:buClr>
              <a:buSzPts val="800"/>
              <a:buFont typeface="Courier New"/>
              <a:buChar char="o"/>
            </a:pPr>
            <a:r>
              <a:rPr lang="en-US" sz="1000">
                <a:solidFill>
                  <a:schemeClr val="dk1"/>
                </a:solidFill>
                <a:highlight>
                  <a:schemeClr val="lt1"/>
                </a:highlight>
                <a:latin typeface="Roboto"/>
                <a:ea typeface="Roboto"/>
                <a:cs typeface="Roboto"/>
                <a:sym typeface="Roboto"/>
              </a:rPr>
              <a:t>Collect, analyze, and interpret data related to housing demographics, trends, and needs within the municipality.</a:t>
            </a:r>
            <a:endParaRPr sz="800">
              <a:solidFill>
                <a:schemeClr val="dk1"/>
              </a:solidFill>
              <a:highlight>
                <a:schemeClr val="lt1"/>
              </a:highlight>
            </a:endParaRPr>
          </a:p>
          <a:p>
            <a:pPr indent="-165100" lvl="0" marL="171450" marR="0" rtl="0" algn="l">
              <a:lnSpc>
                <a:spcPct val="133333"/>
              </a:lnSpc>
              <a:spcBef>
                <a:spcPts val="400"/>
              </a:spcBef>
              <a:spcAft>
                <a:spcPts val="0"/>
              </a:spcAft>
              <a:buClr>
                <a:schemeClr val="dk1"/>
              </a:buClr>
              <a:buSzPts val="800"/>
              <a:buFont typeface="Courier New"/>
              <a:buChar char="o"/>
            </a:pPr>
            <a:r>
              <a:rPr lang="en-US" sz="1000">
                <a:solidFill>
                  <a:schemeClr val="dk1"/>
                </a:solidFill>
                <a:highlight>
                  <a:schemeClr val="lt1"/>
                </a:highlight>
                <a:latin typeface="Roboto"/>
                <a:ea typeface="Roboto"/>
                <a:cs typeface="Roboto"/>
                <a:sym typeface="Roboto"/>
              </a:rPr>
              <a:t>Conduct research on housing policies, regulations, and best practices at the local, state, and federal levels.</a:t>
            </a:r>
            <a:endParaRPr b="0" i="0" sz="800" u="none" cap="none" strike="noStrike">
              <a:solidFill>
                <a:schemeClr val="dk1"/>
              </a:solidFill>
              <a:highlight>
                <a:schemeClr val="lt1"/>
              </a:highlight>
              <a:latin typeface="Arial"/>
              <a:ea typeface="Arial"/>
              <a:cs typeface="Arial"/>
              <a:sym typeface="Arial"/>
            </a:endParaRPr>
          </a:p>
          <a:p>
            <a:pPr indent="-165100" lvl="0" marL="171450" marR="0" rtl="0" algn="l">
              <a:lnSpc>
                <a:spcPct val="133333"/>
              </a:lnSpc>
              <a:spcBef>
                <a:spcPts val="400"/>
              </a:spcBef>
              <a:spcAft>
                <a:spcPts val="0"/>
              </a:spcAft>
              <a:buClr>
                <a:schemeClr val="dk1"/>
              </a:buClr>
              <a:buSzPts val="800"/>
              <a:buFont typeface="Courier New"/>
              <a:buChar char="o"/>
            </a:pPr>
            <a:r>
              <a:rPr lang="en-US" sz="1000">
                <a:solidFill>
                  <a:schemeClr val="dk1"/>
                </a:solidFill>
                <a:highlight>
                  <a:schemeClr val="lt1"/>
                </a:highlight>
                <a:latin typeface="Roboto"/>
                <a:ea typeface="Roboto"/>
                <a:cs typeface="Roboto"/>
                <a:sym typeface="Roboto"/>
              </a:rPr>
              <a:t>Collaborate with relevant departments and stakeholders to develop and recommend housing programs and initiatives.</a:t>
            </a:r>
            <a:endParaRPr sz="800">
              <a:solidFill>
                <a:schemeClr val="dk1"/>
              </a:solidFill>
              <a:highlight>
                <a:schemeClr val="lt1"/>
              </a:highlight>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p:txBody>
      </p:sp>
      <p:sp>
        <p:nvSpPr>
          <p:cNvPr id="119" name="Google Shape;119;p15"/>
          <p:cNvSpPr txBox="1"/>
          <p:nvPr/>
        </p:nvSpPr>
        <p:spPr>
          <a:xfrm>
            <a:off x="3610288" y="3285900"/>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NEEDS</a:t>
            </a:r>
            <a:endParaRPr b="1" sz="1500">
              <a:solidFill>
                <a:srgbClr val="980000"/>
              </a:solidFill>
            </a:endParaRPr>
          </a:p>
          <a:p>
            <a:pPr indent="-165100" lvl="0" marL="171450" marR="0" rtl="0" algn="l">
              <a:lnSpc>
                <a:spcPct val="133333"/>
              </a:lnSpc>
              <a:spcBef>
                <a:spcPts val="600"/>
              </a:spcBef>
              <a:spcAft>
                <a:spcPts val="0"/>
              </a:spcAft>
              <a:buClr>
                <a:schemeClr val="dk1"/>
              </a:buClr>
              <a:buSzPts val="800"/>
              <a:buFont typeface="Courier New"/>
              <a:buChar char="o"/>
            </a:pPr>
            <a:r>
              <a:rPr lang="en-US" sz="1000">
                <a:solidFill>
                  <a:schemeClr val="dk1"/>
                </a:solidFill>
                <a:highlight>
                  <a:schemeClr val="lt1"/>
                </a:highlight>
                <a:latin typeface="Roboto"/>
                <a:ea typeface="Roboto"/>
                <a:cs typeface="Roboto"/>
                <a:sym typeface="Roboto"/>
              </a:rPr>
              <a:t>Access to reliable and up-to-date housing data, including information on housing trends, demographics, and market conditions.</a:t>
            </a:r>
            <a:endParaRPr sz="1300">
              <a:solidFill>
                <a:schemeClr val="dk1"/>
              </a:solidFill>
              <a:highlight>
                <a:schemeClr val="lt1"/>
              </a:highlight>
            </a:endParaRPr>
          </a:p>
          <a:p>
            <a:pPr indent="-165100" lvl="0" marL="171450" marR="0" rtl="0" algn="l">
              <a:lnSpc>
                <a:spcPct val="133333"/>
              </a:lnSpc>
              <a:spcBef>
                <a:spcPts val="400"/>
              </a:spcBef>
              <a:spcAft>
                <a:spcPts val="0"/>
              </a:spcAft>
              <a:buClr>
                <a:schemeClr val="dk1"/>
              </a:buClr>
              <a:buSzPts val="800"/>
              <a:buFont typeface="Courier New"/>
              <a:buChar char="o"/>
            </a:pPr>
            <a:r>
              <a:rPr lang="en-US" sz="1000">
                <a:solidFill>
                  <a:schemeClr val="dk1"/>
                </a:solidFill>
                <a:highlight>
                  <a:schemeClr val="lt1"/>
                </a:highlight>
                <a:latin typeface="Roboto"/>
                <a:ea typeface="Roboto"/>
                <a:cs typeface="Roboto"/>
                <a:sym typeface="Roboto"/>
              </a:rPr>
              <a:t>Access to modern data analysis tools, Geographic Information Systems (GIS), and software for managing housing-related data efficiently.</a:t>
            </a:r>
            <a:endParaRPr b="0" i="0" sz="800" u="none" cap="none" strike="noStrike">
              <a:solidFill>
                <a:schemeClr val="dk1"/>
              </a:solidFill>
              <a:highlight>
                <a:schemeClr val="lt1"/>
              </a:highlight>
              <a:latin typeface="Arial"/>
              <a:ea typeface="Arial"/>
              <a:cs typeface="Arial"/>
              <a:sym typeface="Arial"/>
            </a:endParaRPr>
          </a:p>
          <a:p>
            <a:pPr indent="-165100" lvl="0" marL="171450" marR="0" rtl="0" algn="l">
              <a:lnSpc>
                <a:spcPct val="133333"/>
              </a:lnSpc>
              <a:spcBef>
                <a:spcPts val="400"/>
              </a:spcBef>
              <a:spcAft>
                <a:spcPts val="0"/>
              </a:spcAft>
              <a:buClr>
                <a:schemeClr val="dk1"/>
              </a:buClr>
              <a:buSzPts val="800"/>
              <a:buFont typeface="Courier New"/>
              <a:buChar char="o"/>
            </a:pPr>
            <a:r>
              <a:rPr lang="en-US" sz="1000">
                <a:solidFill>
                  <a:schemeClr val="dk1"/>
                </a:solidFill>
                <a:highlight>
                  <a:schemeClr val="lt1"/>
                </a:highlight>
                <a:latin typeface="Roboto"/>
                <a:ea typeface="Roboto"/>
                <a:cs typeface="Roboto"/>
                <a:sym typeface="Roboto"/>
              </a:rPr>
              <a:t>Clear metrics and performance indicators to assess the impact and effectiveness of housing programs.</a:t>
            </a:r>
            <a:endParaRPr b="0" i="0" sz="1000" u="none" cap="none" strike="noStrike">
              <a:latin typeface="Arial"/>
              <a:ea typeface="Arial"/>
              <a:cs typeface="Arial"/>
              <a:sym typeface="Arial"/>
            </a:endParaRPr>
          </a:p>
        </p:txBody>
      </p:sp>
      <p:sp>
        <p:nvSpPr>
          <p:cNvPr id="120" name="Google Shape;120;p15"/>
          <p:cNvSpPr txBox="1"/>
          <p:nvPr/>
        </p:nvSpPr>
        <p:spPr>
          <a:xfrm>
            <a:off x="8045150" y="3510625"/>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PAIN POINTS / FRUSTRATIONS</a:t>
            </a:r>
            <a:endParaRPr b="1" sz="1000">
              <a:solidFill>
                <a:srgbClr val="980000"/>
              </a:solidFill>
            </a:endParaRPr>
          </a:p>
          <a:p>
            <a:pPr indent="-165100" lvl="0" marL="171450" marR="0" rtl="0" algn="l">
              <a:lnSpc>
                <a:spcPct val="133333"/>
              </a:lnSpc>
              <a:spcBef>
                <a:spcPts val="600"/>
              </a:spcBef>
              <a:spcAft>
                <a:spcPts val="0"/>
              </a:spcAft>
              <a:buClr>
                <a:schemeClr val="dk1"/>
              </a:buClr>
              <a:buSzPts val="800"/>
              <a:buFont typeface="Courier New"/>
              <a:buChar char="o"/>
            </a:pPr>
            <a:r>
              <a:rPr lang="en-US" sz="1000">
                <a:solidFill>
                  <a:schemeClr val="dk1"/>
                </a:solidFill>
                <a:highlight>
                  <a:schemeClr val="lt1"/>
                </a:highlight>
                <a:latin typeface="Roboto"/>
                <a:ea typeface="Roboto"/>
                <a:cs typeface="Roboto"/>
                <a:sym typeface="Roboto"/>
              </a:rPr>
              <a:t>Securing adequate funding for social housing programs is often a significant challenge.</a:t>
            </a:r>
            <a:endParaRPr sz="800">
              <a:solidFill>
                <a:schemeClr val="dk1"/>
              </a:solidFill>
              <a:highlight>
                <a:schemeClr val="lt1"/>
              </a:highlight>
            </a:endParaRPr>
          </a:p>
          <a:p>
            <a:pPr indent="-165100" lvl="0" marL="171450" marR="0" rtl="0" algn="l">
              <a:lnSpc>
                <a:spcPct val="133333"/>
              </a:lnSpc>
              <a:spcBef>
                <a:spcPts val="400"/>
              </a:spcBef>
              <a:spcAft>
                <a:spcPts val="0"/>
              </a:spcAft>
              <a:buClr>
                <a:schemeClr val="dk1"/>
              </a:buClr>
              <a:buSzPts val="800"/>
              <a:buFont typeface="Courier New"/>
              <a:buChar char="o"/>
            </a:pPr>
            <a:r>
              <a:rPr lang="en-US" sz="1000">
                <a:solidFill>
                  <a:schemeClr val="dk1"/>
                </a:solidFill>
                <a:highlight>
                  <a:schemeClr val="lt1"/>
                </a:highlight>
                <a:latin typeface="Roboto"/>
                <a:ea typeface="Roboto"/>
                <a:cs typeface="Roboto"/>
                <a:sym typeface="Roboto"/>
              </a:rPr>
              <a:t>Managing and analyzing large volumes of data related to housing demographics, occupancy rates, housing quality, and program effectiveness can be time-consuming and resource-intensive.</a:t>
            </a:r>
            <a:endParaRPr b="0" i="0" sz="800" u="none" cap="none" strike="noStrike">
              <a:solidFill>
                <a:schemeClr val="dk1"/>
              </a:solidFill>
              <a:highlight>
                <a:schemeClr val="lt1"/>
              </a:highlight>
              <a:latin typeface="Arial"/>
              <a:ea typeface="Arial"/>
              <a:cs typeface="Arial"/>
              <a:sym typeface="Arial"/>
            </a:endParaRPr>
          </a:p>
          <a:p>
            <a:pPr indent="-165100" lvl="0" marL="171450" marR="0" rtl="0" algn="l">
              <a:lnSpc>
                <a:spcPct val="133333"/>
              </a:lnSpc>
              <a:spcBef>
                <a:spcPts val="400"/>
              </a:spcBef>
              <a:spcAft>
                <a:spcPts val="0"/>
              </a:spcAft>
              <a:buClr>
                <a:schemeClr val="dk1"/>
              </a:buClr>
              <a:buSzPts val="800"/>
              <a:buFont typeface="Courier New"/>
              <a:buChar char="o"/>
            </a:pPr>
            <a:r>
              <a:rPr lang="en-US" sz="1000">
                <a:solidFill>
                  <a:schemeClr val="dk1"/>
                </a:solidFill>
                <a:highlight>
                  <a:schemeClr val="lt1"/>
                </a:highlight>
                <a:latin typeface="Roboto"/>
                <a:ea typeface="Roboto"/>
                <a:cs typeface="Roboto"/>
                <a:sym typeface="Roboto"/>
              </a:rPr>
              <a:t>Addressing security and safety concerns in affordable housing communities can be challenging.</a:t>
            </a:r>
            <a:endParaRPr b="0" i="0" sz="800" u="none" cap="none" strike="noStrike">
              <a:solidFill>
                <a:schemeClr val="dk1"/>
              </a:solidFill>
              <a:highlight>
                <a:schemeClr val="lt1"/>
              </a:highlight>
              <a:latin typeface="Arial"/>
              <a:ea typeface="Arial"/>
              <a:cs typeface="Arial"/>
              <a:sym typeface="Arial"/>
            </a:endParaRPr>
          </a:p>
        </p:txBody>
      </p:sp>
      <p:sp>
        <p:nvSpPr>
          <p:cNvPr id="121" name="Google Shape;121;p15"/>
          <p:cNvSpPr txBox="1"/>
          <p:nvPr/>
        </p:nvSpPr>
        <p:spPr>
          <a:xfrm>
            <a:off x="3647175" y="1323250"/>
            <a:ext cx="4775400" cy="300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chemeClr val="dk1"/>
              </a:buClr>
              <a:buSzPts val="900"/>
              <a:buFont typeface="Arial"/>
              <a:buNone/>
            </a:pPr>
            <a:r>
              <a:rPr b="1" lang="en-US" sz="1000">
                <a:solidFill>
                  <a:schemeClr val="dk1"/>
                </a:solidFill>
              </a:rPr>
              <a:t>Yashraj Motwani</a:t>
            </a:r>
            <a:endParaRPr b="1" i="0" sz="1000" u="none" cap="none" strike="noStrike">
              <a:solidFill>
                <a:schemeClr val="dk1"/>
              </a:solidFill>
            </a:endParaRPr>
          </a:p>
        </p:txBody>
      </p:sp>
      <p:sp>
        <p:nvSpPr>
          <p:cNvPr id="122" name="Google Shape;122;p15"/>
          <p:cNvSpPr txBox="1"/>
          <p:nvPr/>
        </p:nvSpPr>
        <p:spPr>
          <a:xfrm>
            <a:off x="8944263" y="6510528"/>
            <a:ext cx="2871900" cy="190800"/>
          </a:xfrm>
          <a:prstGeom prst="rect">
            <a:avLst/>
          </a:prstGeom>
          <a:noFill/>
          <a:ln>
            <a:noFill/>
          </a:ln>
        </p:spPr>
        <p:txBody>
          <a:bodyPr anchorCtr="0" anchor="t" bIns="93600" lIns="0" spcFirstLastPara="1" rIns="0" wrap="square" tIns="0">
            <a:noAutofit/>
          </a:bodyPr>
          <a:lstStyle/>
          <a:p>
            <a:pPr indent="0" lvl="0" marL="0" marR="0" rtl="0" algn="r">
              <a:lnSpc>
                <a:spcPct val="133333"/>
              </a:lnSpc>
              <a:spcBef>
                <a:spcPts val="0"/>
              </a:spcBef>
              <a:spcAft>
                <a:spcPts val="0"/>
              </a:spcAft>
              <a:buClr>
                <a:srgbClr val="AEABAB"/>
              </a:buClr>
              <a:buSzPts val="900"/>
              <a:buFont typeface="Arial"/>
              <a:buNone/>
            </a:pPr>
            <a:r>
              <a:rPr lang="en-US" sz="900">
                <a:solidFill>
                  <a:srgbClr val="AEABAB"/>
                </a:solidFill>
              </a:rPr>
              <a:t>SEG3101 - Persona</a:t>
            </a:r>
            <a:endParaRPr/>
          </a:p>
        </p:txBody>
      </p:sp>
      <p:sp>
        <p:nvSpPr>
          <p:cNvPr id="123" name="Google Shape;123;p15"/>
          <p:cNvSpPr txBox="1"/>
          <p:nvPr/>
        </p:nvSpPr>
        <p:spPr>
          <a:xfrm>
            <a:off x="3535425" y="5341075"/>
            <a:ext cx="8392500" cy="1242600"/>
          </a:xfrm>
          <a:prstGeom prst="rect">
            <a:avLst/>
          </a:prstGeom>
          <a:noFill/>
          <a:ln>
            <a:noFill/>
          </a:ln>
        </p:spPr>
        <p:txBody>
          <a:bodyPr anchorCtr="0" anchor="t" bIns="91425" lIns="91425" spcFirstLastPara="1" rIns="91425" wrap="square" tIns="91425">
            <a:noAutofit/>
          </a:bodyPr>
          <a:lstStyle/>
          <a:p>
            <a:pPr indent="0" lvl="0" marL="0" rtl="0" algn="l">
              <a:lnSpc>
                <a:spcPct val="133333"/>
              </a:lnSpc>
              <a:spcBef>
                <a:spcPts val="0"/>
              </a:spcBef>
              <a:spcAft>
                <a:spcPts val="0"/>
              </a:spcAft>
              <a:buNone/>
            </a:pPr>
            <a:r>
              <a:rPr b="1" lang="en-US" sz="1000">
                <a:solidFill>
                  <a:srgbClr val="980000"/>
                </a:solidFill>
              </a:rPr>
              <a:t>USER STORIES</a:t>
            </a:r>
            <a:endParaRPr b="1" sz="1000">
              <a:solidFill>
                <a:srgbClr val="980000"/>
              </a:solidFill>
            </a:endParaRPr>
          </a:p>
          <a:p>
            <a:pPr indent="-279400" lvl="0" marL="457200" rtl="0" algn="l">
              <a:lnSpc>
                <a:spcPct val="133333"/>
              </a:lnSpc>
              <a:spcBef>
                <a:spcPts val="0"/>
              </a:spcBef>
              <a:spcAft>
                <a:spcPts val="0"/>
              </a:spcAft>
              <a:buClr>
                <a:schemeClr val="dk1"/>
              </a:buClr>
              <a:buSzPts val="800"/>
              <a:buAutoNum type="arabicPeriod"/>
            </a:pPr>
            <a:r>
              <a:rPr lang="en-US" sz="1000">
                <a:solidFill>
                  <a:schemeClr val="dk1"/>
                </a:solidFill>
                <a:highlight>
                  <a:schemeClr val="lt1"/>
                </a:highlight>
                <a:latin typeface="Roboto"/>
                <a:ea typeface="Roboto"/>
                <a:cs typeface="Roboto"/>
                <a:sym typeface="Roboto"/>
              </a:rPr>
              <a:t>As a Municipal Government Analyst, I want to easily access and analyze demographic data related to housing needs so that I can identify areas with the highest demand for affordable housing and prioritize resources accordingly.</a:t>
            </a:r>
            <a:endParaRPr sz="800">
              <a:solidFill>
                <a:schemeClr val="dk1"/>
              </a:solidFill>
              <a:highlight>
                <a:schemeClr val="lt1"/>
              </a:highlight>
            </a:endParaRPr>
          </a:p>
          <a:p>
            <a:pPr indent="-279400" lvl="0" marL="457200" rtl="0" algn="l">
              <a:lnSpc>
                <a:spcPct val="133333"/>
              </a:lnSpc>
              <a:spcBef>
                <a:spcPts val="0"/>
              </a:spcBef>
              <a:spcAft>
                <a:spcPts val="0"/>
              </a:spcAft>
              <a:buClr>
                <a:schemeClr val="dk1"/>
              </a:buClr>
              <a:buSzPts val="800"/>
              <a:buAutoNum type="arabicPeriod"/>
            </a:pPr>
            <a:r>
              <a:rPr lang="en-US" sz="1000">
                <a:solidFill>
                  <a:schemeClr val="dk1"/>
                </a:solidFill>
                <a:highlight>
                  <a:schemeClr val="lt1"/>
                </a:highlight>
                <a:latin typeface="Roboto"/>
                <a:ea typeface="Roboto"/>
                <a:cs typeface="Roboto"/>
                <a:sym typeface="Roboto"/>
              </a:rPr>
              <a:t>As a Municipal Government Analyst, I want a user-friendly data visualization tool that allows me to track trends in housing affordability and homelessness rates over time, helping me make informed policy recommendations.</a:t>
            </a:r>
            <a:endParaRPr sz="800">
              <a:solidFill>
                <a:schemeClr val="dk1"/>
              </a:solidFill>
              <a:highlight>
                <a:schemeClr val="lt1"/>
              </a:highlight>
            </a:endParaRPr>
          </a:p>
          <a:p>
            <a:pPr indent="-279400" lvl="0" marL="457200" rtl="0" algn="l">
              <a:lnSpc>
                <a:spcPct val="133333"/>
              </a:lnSpc>
              <a:spcBef>
                <a:spcPts val="0"/>
              </a:spcBef>
              <a:spcAft>
                <a:spcPts val="0"/>
              </a:spcAft>
              <a:buClr>
                <a:schemeClr val="dk1"/>
              </a:buClr>
              <a:buSzPts val="800"/>
              <a:buAutoNum type="arabicPeriod"/>
            </a:pPr>
            <a:r>
              <a:rPr lang="en-US" sz="1000">
                <a:solidFill>
                  <a:schemeClr val="dk1"/>
                </a:solidFill>
                <a:highlight>
                  <a:schemeClr val="lt1"/>
                </a:highlight>
                <a:latin typeface="Roboto"/>
                <a:ea typeface="Roboto"/>
                <a:cs typeface="Roboto"/>
                <a:sym typeface="Roboto"/>
              </a:rPr>
              <a:t>As a Municipal Government Analyst, I want a central repository for all housing-related policies, regulations, and documentation to streamline my research and stay compliant with the latest legal requirements.</a:t>
            </a:r>
            <a:endParaRPr sz="800">
              <a:solidFill>
                <a:schemeClr val="dk1"/>
              </a:solidFill>
              <a:highlight>
                <a:schemeClr val="lt1"/>
              </a:highlight>
            </a:endParaRPr>
          </a:p>
        </p:txBody>
      </p:sp>
      <p:pic>
        <p:nvPicPr>
          <p:cNvPr id="124" name="Google Shape;124;p15"/>
          <p:cNvPicPr preferRelativeResize="0"/>
          <p:nvPr/>
        </p:nvPicPr>
        <p:blipFill>
          <a:blip r:embed="rId3">
            <a:alphaModFix/>
          </a:blip>
          <a:stretch>
            <a:fillRect/>
          </a:stretch>
        </p:blipFill>
        <p:spPr>
          <a:xfrm>
            <a:off x="731525" y="149988"/>
            <a:ext cx="2134286" cy="1692025"/>
          </a:xfrm>
          <a:prstGeom prst="rect">
            <a:avLst/>
          </a:prstGeom>
          <a:noFill/>
          <a:ln>
            <a:noFill/>
          </a:ln>
        </p:spPr>
      </p:pic>
      <p:sp>
        <p:nvSpPr>
          <p:cNvPr id="125" name="Google Shape;125;p15"/>
          <p:cNvSpPr txBox="1"/>
          <p:nvPr/>
        </p:nvSpPr>
        <p:spPr>
          <a:xfrm>
            <a:off x="731525" y="1996825"/>
            <a:ext cx="2375700" cy="45138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900" u="none" cap="none" strike="noStrike">
                <a:solidFill>
                  <a:srgbClr val="980000"/>
                </a:solidFill>
              </a:rPr>
              <a:t>ABOUT </a:t>
            </a:r>
            <a:endParaRPr b="1">
              <a:solidFill>
                <a:srgbClr val="980000"/>
              </a:solidFill>
            </a:endParaRPr>
          </a:p>
          <a:p>
            <a:pPr indent="0" lvl="0" marL="0" marR="0" rtl="0" algn="l">
              <a:lnSpc>
                <a:spcPct val="133333"/>
              </a:lnSpc>
              <a:spcBef>
                <a:spcPts val="600"/>
              </a:spcBef>
              <a:spcAft>
                <a:spcPts val="0"/>
              </a:spcAft>
              <a:buClr>
                <a:srgbClr val="1F2325"/>
              </a:buClr>
              <a:buSzPts val="900"/>
              <a:buFont typeface="Arial"/>
              <a:buNone/>
            </a:pPr>
            <a:r>
              <a:rPr b="1" lang="en-US" sz="900"/>
              <a:t>Demographics: </a:t>
            </a:r>
            <a:r>
              <a:rPr lang="en-US" sz="900"/>
              <a:t>40</a:t>
            </a:r>
            <a:r>
              <a:rPr lang="en-US" sz="900"/>
              <a:t>, Ottawa, </a:t>
            </a:r>
            <a:r>
              <a:rPr lang="en-US" sz="900">
                <a:solidFill>
                  <a:schemeClr val="dk1"/>
                </a:solidFill>
                <a:highlight>
                  <a:schemeClr val="lt1"/>
                </a:highlight>
                <a:latin typeface="Roboto"/>
                <a:ea typeface="Roboto"/>
                <a:cs typeface="Roboto"/>
                <a:sym typeface="Roboto"/>
              </a:rPr>
              <a:t>Master of Public Administration</a:t>
            </a:r>
            <a:endParaRPr sz="600">
              <a:solidFill>
                <a:schemeClr val="dk1"/>
              </a:solidFill>
              <a:highlight>
                <a:schemeClr val="lt1"/>
              </a:highlight>
            </a:endParaRPr>
          </a:p>
          <a:p>
            <a:pPr indent="0" lvl="0" marL="0" marR="0" rtl="0" algn="l">
              <a:lnSpc>
                <a:spcPct val="133333"/>
              </a:lnSpc>
              <a:spcBef>
                <a:spcPts val="600"/>
              </a:spcBef>
              <a:spcAft>
                <a:spcPts val="0"/>
              </a:spcAft>
              <a:buClr>
                <a:srgbClr val="1F2325"/>
              </a:buClr>
              <a:buSzPts val="900"/>
              <a:buFont typeface="Arial"/>
              <a:buNone/>
            </a:pPr>
            <a:r>
              <a:t/>
            </a:r>
            <a:endParaRPr sz="900"/>
          </a:p>
          <a:p>
            <a:pPr indent="0" lvl="0" marL="0" marR="0" rtl="0" algn="l">
              <a:lnSpc>
                <a:spcPct val="133333"/>
              </a:lnSpc>
              <a:spcBef>
                <a:spcPts val="600"/>
              </a:spcBef>
              <a:spcAft>
                <a:spcPts val="0"/>
              </a:spcAft>
              <a:buClr>
                <a:srgbClr val="1F2325"/>
              </a:buClr>
              <a:buSzPts val="900"/>
              <a:buFont typeface="Arial"/>
              <a:buNone/>
            </a:pPr>
            <a:r>
              <a:rPr b="1" i="0" lang="en-US" sz="900" u="none" cap="none" strike="noStrike">
                <a:latin typeface="Arial"/>
                <a:ea typeface="Arial"/>
                <a:cs typeface="Arial"/>
                <a:sym typeface="Arial"/>
              </a:rPr>
              <a:t>Qualifications:</a:t>
            </a:r>
            <a:r>
              <a:rPr b="0" i="0" lang="en-US" sz="900" u="none" cap="none" strike="noStrike">
                <a:latin typeface="Arial"/>
                <a:ea typeface="Arial"/>
                <a:cs typeface="Arial"/>
                <a:sym typeface="Arial"/>
              </a:rPr>
              <a:t> </a:t>
            </a:r>
            <a:r>
              <a:rPr lang="en-US" sz="900"/>
              <a:t>8 years of experience in public administration at City of Ottawa</a:t>
            </a:r>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latin typeface="Arial"/>
              <a:ea typeface="Arial"/>
              <a:cs typeface="Arial"/>
              <a:sym typeface="Arial"/>
            </a:endParaRPr>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Work environment: </a:t>
            </a:r>
            <a:r>
              <a:rPr lang="en-US" sz="900"/>
              <a:t>City of Ottawa</a:t>
            </a:r>
            <a:endParaRPr sz="900"/>
          </a:p>
          <a:p>
            <a:pPr indent="0" lvl="0" marL="0" marR="0" rtl="0" algn="l">
              <a:lnSpc>
                <a:spcPct val="133333"/>
              </a:lnSpc>
              <a:spcBef>
                <a:spcPts val="400"/>
              </a:spcBef>
              <a:spcAft>
                <a:spcPts val="0"/>
              </a:spcAft>
              <a:buClr>
                <a:srgbClr val="1F2325"/>
              </a:buClr>
              <a:buSzPts val="900"/>
              <a:buFont typeface="Arial"/>
              <a:buNone/>
            </a:pPr>
            <a:r>
              <a:t/>
            </a:r>
            <a:endParaRPr sz="900"/>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Equipment:</a:t>
            </a:r>
            <a:r>
              <a:rPr b="0" i="0" lang="en-US" sz="900" u="none" cap="none" strike="noStrike">
                <a:latin typeface="Arial"/>
                <a:ea typeface="Arial"/>
                <a:cs typeface="Arial"/>
                <a:sym typeface="Arial"/>
              </a:rPr>
              <a:t> </a:t>
            </a:r>
            <a:r>
              <a:rPr lang="en-US" sz="900"/>
              <a:t>Phone+Computer</a:t>
            </a:r>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solidFill>
                <a:srgbClr val="1F2325"/>
              </a:solidFill>
              <a:latin typeface="Arial"/>
              <a:ea typeface="Arial"/>
              <a:cs typeface="Arial"/>
              <a:sym typeface="Arial"/>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solidFill>
                <a:srgbClr val="1F2325"/>
              </a:solidFill>
              <a:latin typeface="Arial"/>
              <a:ea typeface="Arial"/>
              <a:cs typeface="Arial"/>
              <a:sym typeface="Arial"/>
            </a:endParaRPr>
          </a:p>
          <a:p>
            <a:pPr indent="0" lvl="0" marL="0" marR="0" rtl="0" algn="l">
              <a:lnSpc>
                <a:spcPct val="133333"/>
              </a:lnSpc>
              <a:spcBef>
                <a:spcPts val="400"/>
              </a:spcBef>
              <a:spcAft>
                <a:spcPts val="0"/>
              </a:spcAft>
              <a:buClr>
                <a:srgbClr val="557288"/>
              </a:buClr>
              <a:buSzPts val="900"/>
              <a:buFont typeface="Arial"/>
              <a:buNone/>
            </a:pPr>
            <a:r>
              <a:rPr b="1" lang="en-US" sz="900">
                <a:solidFill>
                  <a:srgbClr val="980000"/>
                </a:solidFill>
              </a:rPr>
              <a:t>COLLABORATES</a:t>
            </a:r>
            <a:r>
              <a:rPr b="1" i="0" lang="en-US" sz="900" u="none" cap="none" strike="noStrike">
                <a:solidFill>
                  <a:srgbClr val="980000"/>
                </a:solidFill>
              </a:rPr>
              <a:t> WITH…</a:t>
            </a:r>
            <a:endParaRPr b="1" i="0" sz="900" u="none" cap="none" strike="noStrike">
              <a:solidFill>
                <a:srgbClr val="980000"/>
              </a:solidFill>
            </a:endParaRPr>
          </a:p>
          <a:p>
            <a:pPr indent="-317500" lvl="0" marL="457200" marR="0" rtl="0" algn="l">
              <a:lnSpc>
                <a:spcPct val="133333"/>
              </a:lnSpc>
              <a:spcBef>
                <a:spcPts val="600"/>
              </a:spcBef>
              <a:spcAft>
                <a:spcPts val="0"/>
              </a:spcAft>
              <a:buClr>
                <a:schemeClr val="dk1"/>
              </a:buClr>
              <a:buSzPts val="1400"/>
              <a:buFont typeface="Roboto"/>
              <a:buChar char="●"/>
            </a:pPr>
            <a:r>
              <a:rPr lang="en-US" sz="900">
                <a:solidFill>
                  <a:schemeClr val="dk1"/>
                </a:solidFill>
                <a:highlight>
                  <a:schemeClr val="lt1"/>
                </a:highlight>
                <a:latin typeface="Roboto"/>
                <a:ea typeface="Roboto"/>
                <a:cs typeface="Roboto"/>
                <a:sym typeface="Roboto"/>
              </a:rPr>
              <a:t>Local Government Departments</a:t>
            </a:r>
            <a:r>
              <a:rPr lang="en-US" sz="1000">
                <a:solidFill>
                  <a:schemeClr val="dk1"/>
                </a:solidFill>
                <a:highlight>
                  <a:schemeClr val="lt1"/>
                </a:highlight>
                <a:latin typeface="Roboto"/>
                <a:ea typeface="Roboto"/>
                <a:cs typeface="Roboto"/>
                <a:sym typeface="Roboto"/>
              </a:rPr>
              <a:t>.</a:t>
            </a:r>
            <a:endParaRPr sz="1000">
              <a:solidFill>
                <a:schemeClr val="dk1"/>
              </a:solidFill>
              <a:highlight>
                <a:schemeClr val="lt1"/>
              </a:highlight>
              <a:latin typeface="Roboto"/>
              <a:ea typeface="Roboto"/>
              <a:cs typeface="Roboto"/>
              <a:sym typeface="Roboto"/>
            </a:endParaRPr>
          </a:p>
          <a:p>
            <a:pPr indent="-292100" lvl="0" marL="457200" marR="0" rtl="0" algn="l">
              <a:lnSpc>
                <a:spcPct val="133333"/>
              </a:lnSpc>
              <a:spcBef>
                <a:spcPts val="0"/>
              </a:spcBef>
              <a:spcAft>
                <a:spcPts val="0"/>
              </a:spcAft>
              <a:buClr>
                <a:schemeClr val="dk1"/>
              </a:buClr>
              <a:buSzPts val="1000"/>
              <a:buFont typeface="Roboto"/>
              <a:buChar char="●"/>
            </a:pPr>
            <a:r>
              <a:rPr lang="en-US" sz="1000">
                <a:solidFill>
                  <a:schemeClr val="dk1"/>
                </a:solidFill>
                <a:highlight>
                  <a:schemeClr val="lt1"/>
                </a:highlight>
                <a:latin typeface="Roboto"/>
                <a:ea typeface="Roboto"/>
                <a:cs typeface="Roboto"/>
                <a:sym typeface="Roboto"/>
              </a:rPr>
              <a:t>Housing Authorities</a:t>
            </a:r>
            <a:endParaRPr sz="1000">
              <a:solidFill>
                <a:schemeClr val="dk1"/>
              </a:solidFill>
              <a:highlight>
                <a:schemeClr val="lt1"/>
              </a:highlight>
              <a:latin typeface="Roboto"/>
              <a:ea typeface="Roboto"/>
              <a:cs typeface="Roboto"/>
              <a:sym typeface="Roboto"/>
            </a:endParaRPr>
          </a:p>
          <a:p>
            <a:pPr indent="-292100" lvl="0" marL="457200" marR="0" rtl="0" algn="l">
              <a:lnSpc>
                <a:spcPct val="133333"/>
              </a:lnSpc>
              <a:spcBef>
                <a:spcPts val="0"/>
              </a:spcBef>
              <a:spcAft>
                <a:spcPts val="0"/>
              </a:spcAft>
              <a:buClr>
                <a:schemeClr val="dk1"/>
              </a:buClr>
              <a:buSzPts val="1000"/>
              <a:buFont typeface="Roboto"/>
              <a:buChar char="●"/>
            </a:pPr>
            <a:r>
              <a:rPr lang="en-US" sz="1000">
                <a:solidFill>
                  <a:schemeClr val="dk1"/>
                </a:solidFill>
                <a:highlight>
                  <a:schemeClr val="lt1"/>
                </a:highlight>
                <a:latin typeface="Roboto"/>
                <a:ea typeface="Roboto"/>
                <a:cs typeface="Roboto"/>
                <a:sym typeface="Roboto"/>
              </a:rPr>
              <a:t>Real estate developers</a:t>
            </a:r>
            <a:endParaRPr sz="1000">
              <a:solidFill>
                <a:schemeClr val="dk1"/>
              </a:solidFill>
              <a:highlight>
                <a:schemeClr val="lt1"/>
              </a:highlight>
              <a:latin typeface="Roboto"/>
              <a:ea typeface="Roboto"/>
              <a:cs typeface="Roboto"/>
              <a:sym typeface="Roboto"/>
            </a:endParaRPr>
          </a:p>
          <a:p>
            <a:pPr indent="-292100" lvl="0" marL="457200" marR="0" rtl="0" algn="l">
              <a:lnSpc>
                <a:spcPct val="133333"/>
              </a:lnSpc>
              <a:spcBef>
                <a:spcPts val="0"/>
              </a:spcBef>
              <a:spcAft>
                <a:spcPts val="0"/>
              </a:spcAft>
              <a:buClr>
                <a:schemeClr val="dk1"/>
              </a:buClr>
              <a:buSzPts val="1000"/>
              <a:buFont typeface="Roboto"/>
              <a:buChar char="●"/>
            </a:pPr>
            <a:r>
              <a:rPr lang="en-US" sz="1000">
                <a:solidFill>
                  <a:schemeClr val="dk1"/>
                </a:solidFill>
                <a:highlight>
                  <a:schemeClr val="lt1"/>
                </a:highlight>
                <a:latin typeface="Roboto"/>
                <a:ea typeface="Roboto"/>
                <a:cs typeface="Roboto"/>
                <a:sym typeface="Roboto"/>
              </a:rPr>
              <a:t>Social Service agencies</a:t>
            </a:r>
            <a:endParaRPr sz="1000">
              <a:solidFill>
                <a:schemeClr val="dk1"/>
              </a:solidFill>
              <a:highlight>
                <a:schemeClr val="lt1"/>
              </a:highlight>
              <a:latin typeface="Roboto"/>
              <a:ea typeface="Roboto"/>
              <a:cs typeface="Roboto"/>
              <a:sym typeface="Roboto"/>
            </a:endParaRPr>
          </a:p>
          <a:p>
            <a:pPr indent="-292100" lvl="0" marL="457200" marR="0" rtl="0" algn="l">
              <a:lnSpc>
                <a:spcPct val="133333"/>
              </a:lnSpc>
              <a:spcBef>
                <a:spcPts val="0"/>
              </a:spcBef>
              <a:spcAft>
                <a:spcPts val="0"/>
              </a:spcAft>
              <a:buClr>
                <a:schemeClr val="dk1"/>
              </a:buClr>
              <a:buSzPts val="1000"/>
              <a:buFont typeface="Roboto"/>
              <a:buChar char="●"/>
            </a:pPr>
            <a:r>
              <a:rPr lang="en-US" sz="1000">
                <a:solidFill>
                  <a:schemeClr val="dk1"/>
                </a:solidFill>
                <a:highlight>
                  <a:schemeClr val="lt1"/>
                </a:highlight>
                <a:latin typeface="Roboto"/>
                <a:ea typeface="Roboto"/>
                <a:cs typeface="Roboto"/>
                <a:sym typeface="Roboto"/>
              </a:rPr>
              <a:t>Public housing residents</a:t>
            </a:r>
            <a:endParaRPr sz="1000">
              <a:solidFill>
                <a:schemeClr val="dk1"/>
              </a:solidFill>
              <a:highlight>
                <a:schemeClr val="lt1"/>
              </a:highlight>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6"/>
          <p:cNvSpPr txBox="1"/>
          <p:nvPr/>
        </p:nvSpPr>
        <p:spPr>
          <a:xfrm>
            <a:off x="731525" y="1996825"/>
            <a:ext cx="2375700" cy="45138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900" u="none" cap="none" strike="noStrike">
                <a:solidFill>
                  <a:srgbClr val="980000"/>
                </a:solidFill>
              </a:rPr>
              <a:t>ABOUT </a:t>
            </a:r>
            <a:endParaRPr b="1">
              <a:solidFill>
                <a:srgbClr val="980000"/>
              </a:solidFill>
            </a:endParaRPr>
          </a:p>
          <a:p>
            <a:pPr indent="0" lvl="0" marL="0" marR="0" rtl="0" algn="l">
              <a:lnSpc>
                <a:spcPct val="133333"/>
              </a:lnSpc>
              <a:spcBef>
                <a:spcPts val="600"/>
              </a:spcBef>
              <a:spcAft>
                <a:spcPts val="0"/>
              </a:spcAft>
              <a:buClr>
                <a:srgbClr val="1F2325"/>
              </a:buClr>
              <a:buSzPts val="900"/>
              <a:buFont typeface="Arial"/>
              <a:buNone/>
            </a:pPr>
            <a:r>
              <a:rPr b="1" lang="en-US" sz="900"/>
              <a:t>Demographics: </a:t>
            </a:r>
            <a:r>
              <a:rPr lang="en-US" sz="900"/>
              <a:t>45 y.o.</a:t>
            </a:r>
            <a:r>
              <a:rPr lang="en-US" sz="900"/>
              <a:t>, Toronto, ON, Master’s degree in Public Policy &amp; Administration</a:t>
            </a:r>
            <a:endParaRPr sz="900"/>
          </a:p>
          <a:p>
            <a:pPr indent="0" lvl="0" marL="0" marR="0" rtl="0" algn="l">
              <a:lnSpc>
                <a:spcPct val="133333"/>
              </a:lnSpc>
              <a:spcBef>
                <a:spcPts val="600"/>
              </a:spcBef>
              <a:spcAft>
                <a:spcPts val="0"/>
              </a:spcAft>
              <a:buClr>
                <a:srgbClr val="1F2325"/>
              </a:buClr>
              <a:buSzPts val="900"/>
              <a:buFont typeface="Arial"/>
              <a:buNone/>
            </a:pPr>
            <a:r>
              <a:rPr b="1" i="0" lang="en-US" sz="900" u="none" cap="none" strike="noStrike">
                <a:latin typeface="Arial"/>
                <a:ea typeface="Arial"/>
                <a:cs typeface="Arial"/>
                <a:sym typeface="Arial"/>
              </a:rPr>
              <a:t>Qualifications:</a:t>
            </a:r>
            <a:r>
              <a:rPr b="0" i="0" lang="en-US" sz="900" u="none" cap="none" strike="noStrike">
                <a:latin typeface="Arial"/>
                <a:ea typeface="Arial"/>
                <a:cs typeface="Arial"/>
                <a:sym typeface="Arial"/>
              </a:rPr>
              <a:t> 10 years of experience </a:t>
            </a:r>
            <a:r>
              <a:rPr lang="en-US" sz="900">
                <a:solidFill>
                  <a:schemeClr val="dk1"/>
                </a:solidFill>
              </a:rPr>
              <a:t>in managing homeless shelters and social housing facilities in a GTA</a:t>
            </a:r>
            <a:endParaRPr sz="900">
              <a:solidFill>
                <a:schemeClr val="dk1"/>
              </a:solidFill>
            </a:endParaRPr>
          </a:p>
          <a:p>
            <a:pPr indent="0" lvl="0" marL="0" marR="0" rtl="0" algn="l">
              <a:lnSpc>
                <a:spcPct val="133333"/>
              </a:lnSpc>
              <a:spcBef>
                <a:spcPts val="600"/>
              </a:spcBef>
              <a:spcAft>
                <a:spcPts val="0"/>
              </a:spcAft>
              <a:buClr>
                <a:srgbClr val="1F2325"/>
              </a:buClr>
              <a:buSzPts val="900"/>
              <a:buFont typeface="Arial"/>
              <a:buNone/>
            </a:pPr>
            <a:r>
              <a:t/>
            </a:r>
            <a:endParaRPr sz="900"/>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Work environment:</a:t>
            </a:r>
            <a:r>
              <a:rPr b="0" i="0" lang="en-US" sz="900" u="none" cap="none" strike="noStrike">
                <a:latin typeface="Arial"/>
                <a:ea typeface="Arial"/>
                <a:cs typeface="Arial"/>
                <a:sym typeface="Arial"/>
              </a:rPr>
              <a:t> </a:t>
            </a:r>
            <a:r>
              <a:rPr lang="en-US" sz="900"/>
              <a:t>One of the Shelters in GTA</a:t>
            </a:r>
            <a:endParaRPr sz="900"/>
          </a:p>
          <a:p>
            <a:pPr indent="0" lvl="0" marL="0" marR="0" rtl="0" algn="l">
              <a:lnSpc>
                <a:spcPct val="133333"/>
              </a:lnSpc>
              <a:spcBef>
                <a:spcPts val="400"/>
              </a:spcBef>
              <a:spcAft>
                <a:spcPts val="0"/>
              </a:spcAft>
              <a:buClr>
                <a:srgbClr val="1F2325"/>
              </a:buClr>
              <a:buSzPts val="900"/>
              <a:buFont typeface="Arial"/>
              <a:buNone/>
            </a:pPr>
            <a:r>
              <a:t/>
            </a:r>
            <a:endParaRPr sz="900"/>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Equipment:</a:t>
            </a:r>
            <a:r>
              <a:rPr b="0" i="0" lang="en-US" sz="900" u="none" cap="none" strike="noStrike">
                <a:latin typeface="Arial"/>
                <a:ea typeface="Arial"/>
                <a:cs typeface="Arial"/>
                <a:sym typeface="Arial"/>
              </a:rPr>
              <a:t> </a:t>
            </a:r>
            <a:r>
              <a:rPr lang="en-US" sz="900"/>
              <a:t>Phone + Computer</a:t>
            </a:r>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solidFill>
                <a:srgbClr val="1F2325"/>
              </a:solidFill>
              <a:latin typeface="Arial"/>
              <a:ea typeface="Arial"/>
              <a:cs typeface="Arial"/>
              <a:sym typeface="Arial"/>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solidFill>
                <a:srgbClr val="1F2325"/>
              </a:solidFill>
              <a:latin typeface="Arial"/>
              <a:ea typeface="Arial"/>
              <a:cs typeface="Arial"/>
              <a:sym typeface="Arial"/>
            </a:endParaRPr>
          </a:p>
          <a:p>
            <a:pPr indent="0" lvl="0" marL="0" marR="0" rtl="0" algn="l">
              <a:lnSpc>
                <a:spcPct val="133333"/>
              </a:lnSpc>
              <a:spcBef>
                <a:spcPts val="400"/>
              </a:spcBef>
              <a:spcAft>
                <a:spcPts val="0"/>
              </a:spcAft>
              <a:buClr>
                <a:srgbClr val="557288"/>
              </a:buClr>
              <a:buSzPts val="900"/>
              <a:buFont typeface="Arial"/>
              <a:buNone/>
            </a:pPr>
            <a:r>
              <a:rPr b="1" lang="en-US" sz="900">
                <a:solidFill>
                  <a:srgbClr val="980000"/>
                </a:solidFill>
              </a:rPr>
              <a:t>COLLABORATES</a:t>
            </a:r>
            <a:r>
              <a:rPr b="1" i="0" lang="en-US" sz="900" u="none" cap="none" strike="noStrike">
                <a:solidFill>
                  <a:srgbClr val="980000"/>
                </a:solidFill>
              </a:rPr>
              <a:t> WITH…</a:t>
            </a:r>
            <a:endParaRPr b="1" i="0" sz="900" u="none" cap="none" strike="noStrike">
              <a:solidFill>
                <a:srgbClr val="980000"/>
              </a:solidFill>
            </a:endParaRPr>
          </a:p>
          <a:p>
            <a:pPr indent="-57150" lvl="0" marL="228600" marR="0" rtl="0" algn="l">
              <a:lnSpc>
                <a:spcPct val="133333"/>
              </a:lnSpc>
              <a:spcBef>
                <a:spcPts val="600"/>
              </a:spcBef>
              <a:spcAft>
                <a:spcPts val="0"/>
              </a:spcAft>
              <a:buSzPts val="900"/>
              <a:buChar char="●"/>
            </a:pPr>
            <a:r>
              <a:rPr lang="en-US" sz="900"/>
              <a:t> Funding agencies and grants</a:t>
            </a:r>
            <a:endParaRPr sz="900"/>
          </a:p>
          <a:p>
            <a:pPr indent="-57150" lvl="0" marL="228600" marR="0" rtl="0" algn="l">
              <a:lnSpc>
                <a:spcPct val="133333"/>
              </a:lnSpc>
              <a:spcBef>
                <a:spcPts val="0"/>
              </a:spcBef>
              <a:spcAft>
                <a:spcPts val="0"/>
              </a:spcAft>
              <a:buSzPts val="900"/>
              <a:buChar char="●"/>
            </a:pPr>
            <a:r>
              <a:rPr lang="en-US" sz="900"/>
              <a:t> Housing providers</a:t>
            </a:r>
            <a:endParaRPr sz="900"/>
          </a:p>
          <a:p>
            <a:pPr indent="-57150" lvl="0" marL="228600" marR="0" rtl="0" algn="l">
              <a:lnSpc>
                <a:spcPct val="133333"/>
              </a:lnSpc>
              <a:spcBef>
                <a:spcPts val="0"/>
              </a:spcBef>
              <a:spcAft>
                <a:spcPts val="0"/>
              </a:spcAft>
              <a:buSzPts val="900"/>
              <a:buChar char="●"/>
            </a:pPr>
            <a:r>
              <a:rPr lang="en-US" sz="900"/>
              <a:t> Government homelessness </a:t>
            </a:r>
            <a:r>
              <a:rPr lang="en-US" sz="900"/>
              <a:t>organiz</a:t>
            </a:r>
            <a:r>
              <a:rPr lang="en-US" sz="900"/>
              <a:t>ations</a:t>
            </a:r>
            <a:endParaRPr sz="900"/>
          </a:p>
          <a:p>
            <a:pPr indent="-57150" lvl="0" marL="228600" marR="0" rtl="0" algn="l">
              <a:lnSpc>
                <a:spcPct val="133333"/>
              </a:lnSpc>
              <a:spcBef>
                <a:spcPts val="0"/>
              </a:spcBef>
              <a:spcAft>
                <a:spcPts val="0"/>
              </a:spcAft>
              <a:buSzPts val="900"/>
              <a:buChar char="●"/>
            </a:pPr>
            <a:r>
              <a:rPr lang="en-US" sz="900"/>
              <a:t> Internal staff in her shelter</a:t>
            </a:r>
            <a:endParaRPr sz="900"/>
          </a:p>
        </p:txBody>
      </p:sp>
      <p:sp>
        <p:nvSpPr>
          <p:cNvPr id="131" name="Google Shape;131;p16"/>
          <p:cNvSpPr txBox="1"/>
          <p:nvPr/>
        </p:nvSpPr>
        <p:spPr>
          <a:xfrm>
            <a:off x="3647177" y="279025"/>
            <a:ext cx="8169000" cy="5523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Clr>
                <a:srgbClr val="557288"/>
              </a:buClr>
              <a:buSzPts val="3600"/>
              <a:buFont typeface="Arial"/>
              <a:buNone/>
            </a:pPr>
            <a:r>
              <a:rPr b="1" lang="en-US" sz="3300">
                <a:solidFill>
                  <a:srgbClr val="980000"/>
                </a:solidFill>
              </a:rPr>
              <a:t>Penny</a:t>
            </a:r>
            <a:r>
              <a:rPr b="1" lang="en-US" sz="3300">
                <a:solidFill>
                  <a:srgbClr val="980000"/>
                </a:solidFill>
              </a:rPr>
              <a:t>, the Homeless/Shelter Manager</a:t>
            </a:r>
            <a:endParaRPr b="1" i="0" sz="3600" u="none" cap="none" strike="noStrike">
              <a:solidFill>
                <a:srgbClr val="980000"/>
              </a:solidFill>
              <a:latin typeface="Arial"/>
              <a:ea typeface="Arial"/>
              <a:cs typeface="Arial"/>
              <a:sym typeface="Arial"/>
            </a:endParaRPr>
          </a:p>
        </p:txBody>
      </p:sp>
      <p:sp>
        <p:nvSpPr>
          <p:cNvPr id="132" name="Google Shape;132;p16"/>
          <p:cNvSpPr txBox="1"/>
          <p:nvPr/>
        </p:nvSpPr>
        <p:spPr>
          <a:xfrm>
            <a:off x="3228038" y="13006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MAIN GOALS</a:t>
            </a:r>
            <a:endParaRPr b="1" sz="1000">
              <a:solidFill>
                <a:srgbClr val="980000"/>
              </a:solidFill>
            </a:endParaRPr>
          </a:p>
          <a:p>
            <a:pPr indent="-292100" lvl="0" marL="457200" marR="0" rtl="0" algn="l">
              <a:lnSpc>
                <a:spcPct val="133333"/>
              </a:lnSpc>
              <a:spcBef>
                <a:spcPts val="0"/>
              </a:spcBef>
              <a:spcAft>
                <a:spcPts val="0"/>
              </a:spcAft>
              <a:buClr>
                <a:schemeClr val="dk1"/>
              </a:buClr>
              <a:buSzPts val="1000"/>
              <a:buChar char="o"/>
            </a:pPr>
            <a:r>
              <a:rPr lang="en-US" sz="1000">
                <a:solidFill>
                  <a:schemeClr val="dk1"/>
                </a:solidFill>
              </a:rPr>
              <a:t>To provide safe and stable housing solutions for homeless individuals and families, with the ultimate aim of helping them transition to permanent housing and self-sufficiency.</a:t>
            </a:r>
            <a:endParaRPr sz="1000">
              <a:solidFill>
                <a:schemeClr val="dk1"/>
              </a:solidFill>
            </a:endParaRPr>
          </a:p>
          <a:p>
            <a:pPr indent="-292100" lvl="0" marL="457200" marR="0" rtl="0" algn="l">
              <a:lnSpc>
                <a:spcPct val="133333"/>
              </a:lnSpc>
              <a:spcBef>
                <a:spcPts val="0"/>
              </a:spcBef>
              <a:spcAft>
                <a:spcPts val="0"/>
              </a:spcAft>
              <a:buClr>
                <a:schemeClr val="dk1"/>
              </a:buClr>
              <a:buSzPts val="1000"/>
              <a:buChar char="o"/>
            </a:pPr>
            <a:r>
              <a:rPr lang="en-US" sz="1000">
                <a:solidFill>
                  <a:schemeClr val="dk1"/>
                </a:solidFill>
              </a:rPr>
              <a:t>To manage and allocate funds efficiently.</a:t>
            </a:r>
            <a:endParaRPr sz="1000">
              <a:solidFill>
                <a:schemeClr val="dk1"/>
              </a:solidFill>
            </a:endParaRPr>
          </a:p>
          <a:p>
            <a:pPr indent="-292100" lvl="0" marL="457200" marR="0" rtl="0" algn="l">
              <a:lnSpc>
                <a:spcPct val="133333"/>
              </a:lnSpc>
              <a:spcBef>
                <a:spcPts val="0"/>
              </a:spcBef>
              <a:spcAft>
                <a:spcPts val="0"/>
              </a:spcAft>
              <a:buClr>
                <a:schemeClr val="dk1"/>
              </a:buClr>
              <a:buSzPts val="1000"/>
              <a:buChar char="o"/>
            </a:pPr>
            <a:r>
              <a:rPr lang="en-US" sz="1000">
                <a:solidFill>
                  <a:schemeClr val="dk1"/>
                </a:solidFill>
              </a:rPr>
              <a:t>To prepare and </a:t>
            </a:r>
            <a:r>
              <a:rPr lang="en-US" sz="1000">
                <a:solidFill>
                  <a:schemeClr val="dk1"/>
                </a:solidFill>
              </a:rPr>
              <a:t>maintain</a:t>
            </a:r>
            <a:r>
              <a:rPr lang="en-US" sz="1000">
                <a:solidFill>
                  <a:schemeClr val="dk1"/>
                </a:solidFill>
              </a:rPr>
              <a:t> accurate records.</a:t>
            </a:r>
            <a:endParaRPr sz="1000">
              <a:solidFill>
                <a:schemeClr val="dk1"/>
              </a:solidFill>
            </a:endParaRPr>
          </a:p>
        </p:txBody>
      </p:sp>
      <p:sp>
        <p:nvSpPr>
          <p:cNvPr id="133" name="Google Shape;133;p16"/>
          <p:cNvSpPr txBox="1"/>
          <p:nvPr/>
        </p:nvSpPr>
        <p:spPr>
          <a:xfrm>
            <a:off x="7280675" y="886200"/>
            <a:ext cx="4913100" cy="15786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RESPONSIBILITIES</a:t>
            </a:r>
            <a:endParaRPr b="1" sz="1000">
              <a:solidFill>
                <a:srgbClr val="980000"/>
              </a:solidFill>
            </a:endParaRPr>
          </a:p>
          <a:p>
            <a:pPr indent="-292100" lvl="0" marL="457200" rtl="0" algn="l">
              <a:lnSpc>
                <a:spcPct val="115000"/>
              </a:lnSpc>
              <a:spcBef>
                <a:spcPts val="0"/>
              </a:spcBef>
              <a:spcAft>
                <a:spcPts val="0"/>
              </a:spcAft>
              <a:buClr>
                <a:schemeClr val="dk1"/>
              </a:buClr>
              <a:buSzPts val="1000"/>
              <a:buChar char="o"/>
            </a:pPr>
            <a:r>
              <a:rPr lang="en-US" sz="1000">
                <a:solidFill>
                  <a:schemeClr val="dk1"/>
                </a:solidFill>
              </a:rPr>
              <a:t>Managing budgets for the shelter, allocating funds (Including prioritizing resources depending on community needs which often change)</a:t>
            </a:r>
            <a:endParaRPr sz="1000">
              <a:solidFill>
                <a:schemeClr val="dk1"/>
              </a:solidFill>
            </a:endParaRPr>
          </a:p>
          <a:p>
            <a:pPr indent="-292100" lvl="0" marL="457200" rtl="0" algn="l">
              <a:lnSpc>
                <a:spcPct val="115000"/>
              </a:lnSpc>
              <a:spcBef>
                <a:spcPts val="0"/>
              </a:spcBef>
              <a:spcAft>
                <a:spcPts val="0"/>
              </a:spcAft>
              <a:buClr>
                <a:schemeClr val="dk1"/>
              </a:buClr>
              <a:buSzPts val="1000"/>
              <a:buChar char="o"/>
            </a:pPr>
            <a:r>
              <a:rPr lang="en-US" sz="1000">
                <a:solidFill>
                  <a:schemeClr val="dk1"/>
                </a:solidFill>
              </a:rPr>
              <a:t>Coordinating staff and resources</a:t>
            </a:r>
            <a:endParaRPr sz="1000">
              <a:solidFill>
                <a:schemeClr val="dk1"/>
              </a:solidFill>
            </a:endParaRPr>
          </a:p>
          <a:p>
            <a:pPr indent="-292100" lvl="0" marL="457200" rtl="0" algn="l">
              <a:lnSpc>
                <a:spcPct val="115000"/>
              </a:lnSpc>
              <a:spcBef>
                <a:spcPts val="0"/>
              </a:spcBef>
              <a:spcAft>
                <a:spcPts val="0"/>
              </a:spcAft>
              <a:buClr>
                <a:schemeClr val="dk1"/>
              </a:buClr>
              <a:buSzPts val="1000"/>
              <a:buChar char="o"/>
            </a:pPr>
            <a:r>
              <a:rPr lang="en-US" sz="1000">
                <a:solidFill>
                  <a:schemeClr val="dk1"/>
                </a:solidFill>
              </a:rPr>
              <a:t>Conducting intake interviews, assessing the needs of individuals and families, and assigning appropriate accommodations.</a:t>
            </a:r>
            <a:endParaRPr sz="1000">
              <a:solidFill>
                <a:schemeClr val="dk1"/>
              </a:solidFill>
            </a:endParaRPr>
          </a:p>
          <a:p>
            <a:pPr indent="-292100" lvl="0" marL="457200" rtl="0" algn="l">
              <a:lnSpc>
                <a:spcPct val="115000"/>
              </a:lnSpc>
              <a:spcBef>
                <a:spcPts val="0"/>
              </a:spcBef>
              <a:spcAft>
                <a:spcPts val="0"/>
              </a:spcAft>
              <a:buClr>
                <a:schemeClr val="dk1"/>
              </a:buClr>
              <a:buSzPts val="1000"/>
              <a:buChar char="o"/>
            </a:pPr>
            <a:r>
              <a:rPr lang="en-US" sz="1000">
                <a:solidFill>
                  <a:schemeClr val="dk1"/>
                </a:solidFill>
              </a:rPr>
              <a:t>Allocating available beds and resources efficiently based on client needs and program requirements.</a:t>
            </a:r>
            <a:endParaRPr sz="1000">
              <a:solidFill>
                <a:schemeClr val="dk1"/>
              </a:solidFill>
            </a:endParaRPr>
          </a:p>
          <a:p>
            <a:pPr indent="-292100" lvl="0" marL="457200" rtl="0" algn="l">
              <a:lnSpc>
                <a:spcPct val="115000"/>
              </a:lnSpc>
              <a:spcBef>
                <a:spcPts val="0"/>
              </a:spcBef>
              <a:spcAft>
                <a:spcPts val="0"/>
              </a:spcAft>
              <a:buClr>
                <a:schemeClr val="dk1"/>
              </a:buClr>
              <a:buSzPts val="1000"/>
              <a:buChar char="o"/>
            </a:pPr>
            <a:r>
              <a:rPr lang="en-US" sz="1000">
                <a:solidFill>
                  <a:schemeClr val="dk1"/>
                </a:solidFill>
              </a:rPr>
              <a:t>Maintaining accurate records, preparing reports for funding agencies</a:t>
            </a:r>
            <a:endParaRPr sz="1000">
              <a:solidFill>
                <a:schemeClr val="dk1"/>
              </a:solidFill>
            </a:endParaRPr>
          </a:p>
          <a:p>
            <a:pPr indent="-292100" lvl="0" marL="457200" rtl="0" algn="l">
              <a:lnSpc>
                <a:spcPct val="115000"/>
              </a:lnSpc>
              <a:spcBef>
                <a:spcPts val="0"/>
              </a:spcBef>
              <a:spcAft>
                <a:spcPts val="0"/>
              </a:spcAft>
              <a:buClr>
                <a:schemeClr val="dk1"/>
              </a:buClr>
              <a:buSzPts val="1000"/>
              <a:buChar char="o"/>
            </a:pPr>
            <a:r>
              <a:rPr lang="en-US" sz="1000">
                <a:solidFill>
                  <a:schemeClr val="dk1"/>
                </a:solidFill>
              </a:rPr>
              <a:t>Collaborating with social workers, case managers, and support staff</a:t>
            </a:r>
            <a:endParaRPr sz="1000">
              <a:solidFill>
                <a:schemeClr val="dk1"/>
              </a:solidFill>
            </a:endParaRPr>
          </a:p>
          <a:p>
            <a:pPr indent="-292100" lvl="0" marL="457200" rtl="0" algn="l">
              <a:lnSpc>
                <a:spcPct val="115000"/>
              </a:lnSpc>
              <a:spcBef>
                <a:spcPts val="0"/>
              </a:spcBef>
              <a:spcAft>
                <a:spcPts val="0"/>
              </a:spcAft>
              <a:buClr>
                <a:schemeClr val="dk1"/>
              </a:buClr>
              <a:buSzPts val="1000"/>
              <a:buChar char="o"/>
            </a:pPr>
            <a:r>
              <a:rPr lang="en-US" sz="1000">
                <a:solidFill>
                  <a:schemeClr val="dk1"/>
                </a:solidFill>
              </a:rPr>
              <a:t>Programs evaluation</a:t>
            </a:r>
            <a:endParaRPr sz="1000">
              <a:solidFill>
                <a:schemeClr val="dk1"/>
              </a:solidFill>
            </a:endParaRPr>
          </a:p>
          <a:p>
            <a:pPr indent="0" lvl="0" marL="0" marR="0" rtl="0" algn="l">
              <a:lnSpc>
                <a:spcPct val="133333"/>
              </a:lnSpc>
              <a:spcBef>
                <a:spcPts val="400"/>
              </a:spcBef>
              <a:spcAft>
                <a:spcPts val="0"/>
              </a:spcAft>
              <a:buNone/>
            </a:pPr>
            <a:r>
              <a:t/>
            </a:r>
            <a:endParaRPr sz="1000"/>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p:txBody>
      </p:sp>
      <p:sp>
        <p:nvSpPr>
          <p:cNvPr id="134" name="Google Shape;134;p16"/>
          <p:cNvSpPr txBox="1"/>
          <p:nvPr/>
        </p:nvSpPr>
        <p:spPr>
          <a:xfrm>
            <a:off x="3228050" y="2600850"/>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NEEDS</a:t>
            </a:r>
            <a:endParaRPr b="1" sz="1500">
              <a:solidFill>
                <a:srgbClr val="980000"/>
              </a:solidFill>
            </a:endParaRPr>
          </a:p>
          <a:p>
            <a:pPr indent="-292100" lvl="0" marL="457200" rtl="0" algn="l">
              <a:lnSpc>
                <a:spcPct val="115000"/>
              </a:lnSpc>
              <a:spcBef>
                <a:spcPts val="0"/>
              </a:spcBef>
              <a:spcAft>
                <a:spcPts val="0"/>
              </a:spcAft>
              <a:buSzPts val="1000"/>
              <a:buFont typeface="Courier New"/>
              <a:buChar char="o"/>
            </a:pPr>
            <a:r>
              <a:rPr lang="en-US" sz="1000">
                <a:solidFill>
                  <a:schemeClr val="dk1"/>
                </a:solidFill>
              </a:rPr>
              <a:t>Penny seeks efficient ways to manage and visualize data related to shelter occupancy, client demographics, and program effectiveness to make informed decisions.</a:t>
            </a:r>
            <a:endParaRPr sz="1000">
              <a:solidFill>
                <a:schemeClr val="dk1"/>
              </a:solidFill>
            </a:endParaRPr>
          </a:p>
          <a:p>
            <a:pPr indent="-292100" lvl="0" marL="457200" rtl="0" algn="l">
              <a:lnSpc>
                <a:spcPct val="115000"/>
              </a:lnSpc>
              <a:spcBef>
                <a:spcPts val="0"/>
              </a:spcBef>
              <a:spcAft>
                <a:spcPts val="0"/>
              </a:spcAft>
              <a:buClr>
                <a:schemeClr val="dk1"/>
              </a:buClr>
              <a:buSzPts val="1000"/>
              <a:buChar char="o"/>
            </a:pPr>
            <a:r>
              <a:rPr lang="en-US" sz="1000">
                <a:solidFill>
                  <a:schemeClr val="dk1"/>
                </a:solidFill>
              </a:rPr>
              <a:t>Penny needs to have predictions about the future shelters. </a:t>
            </a:r>
            <a:endParaRPr sz="1000">
              <a:solidFill>
                <a:schemeClr val="dk1"/>
              </a:solidFill>
            </a:endParaRPr>
          </a:p>
          <a:p>
            <a:pPr indent="-292100" lvl="0" marL="457200" rtl="0" algn="l">
              <a:lnSpc>
                <a:spcPct val="115000"/>
              </a:lnSpc>
              <a:spcBef>
                <a:spcPts val="0"/>
              </a:spcBef>
              <a:spcAft>
                <a:spcPts val="0"/>
              </a:spcAft>
              <a:buClr>
                <a:schemeClr val="dk1"/>
              </a:buClr>
              <a:buSzPts val="1000"/>
              <a:buChar char="o"/>
            </a:pPr>
            <a:r>
              <a:rPr lang="en-US" sz="1000">
                <a:solidFill>
                  <a:schemeClr val="dk1"/>
                </a:solidFill>
              </a:rPr>
              <a:t>Penny needs to be ensured that sensitive client information is securely stored and compliant with data protection regulations.</a:t>
            </a:r>
            <a:endParaRPr sz="1000">
              <a:solidFill>
                <a:schemeClr val="dk1"/>
              </a:solidFill>
            </a:endParaRPr>
          </a:p>
          <a:p>
            <a:pPr indent="-292100" lvl="0" marL="457200" rtl="0" algn="l">
              <a:lnSpc>
                <a:spcPct val="115000"/>
              </a:lnSpc>
              <a:spcBef>
                <a:spcPts val="0"/>
              </a:spcBef>
              <a:spcAft>
                <a:spcPts val="0"/>
              </a:spcAft>
              <a:buClr>
                <a:schemeClr val="dk1"/>
              </a:buClr>
              <a:buSzPts val="1000"/>
              <a:buChar char="o"/>
            </a:pPr>
            <a:r>
              <a:rPr lang="en-US" sz="1000">
                <a:solidFill>
                  <a:schemeClr val="dk1"/>
                </a:solidFill>
              </a:rPr>
              <a:t>Penny needs to use an intuitive and user-friendly interface that doesn't require advanced technical skills, allowing her staff to focus on their primary roles.</a:t>
            </a:r>
            <a:endParaRPr sz="1000">
              <a:solidFill>
                <a:schemeClr val="dk1"/>
              </a:solidFill>
            </a:endParaRPr>
          </a:p>
          <a:p>
            <a:pPr indent="0" lvl="0" marL="457200" rtl="0" algn="l">
              <a:lnSpc>
                <a:spcPct val="115000"/>
              </a:lnSpc>
              <a:spcBef>
                <a:spcPts val="0"/>
              </a:spcBef>
              <a:spcAft>
                <a:spcPts val="0"/>
              </a:spcAft>
              <a:buNone/>
            </a:pPr>
            <a:r>
              <a:t/>
            </a:r>
            <a:endParaRPr sz="1000">
              <a:solidFill>
                <a:schemeClr val="dk1"/>
              </a:solidFill>
            </a:endParaRPr>
          </a:p>
          <a:p>
            <a:pPr indent="0" lvl="0" marL="457200" marR="0" rtl="0" algn="l">
              <a:lnSpc>
                <a:spcPct val="133333"/>
              </a:lnSpc>
              <a:spcBef>
                <a:spcPts val="400"/>
              </a:spcBef>
              <a:spcAft>
                <a:spcPts val="0"/>
              </a:spcAft>
              <a:buNone/>
            </a:pPr>
            <a:r>
              <a:t/>
            </a:r>
            <a:endParaRPr sz="1000"/>
          </a:p>
        </p:txBody>
      </p:sp>
      <p:sp>
        <p:nvSpPr>
          <p:cNvPr id="135" name="Google Shape;135;p16"/>
          <p:cNvSpPr txBox="1"/>
          <p:nvPr/>
        </p:nvSpPr>
        <p:spPr>
          <a:xfrm>
            <a:off x="7243025" y="2900425"/>
            <a:ext cx="48909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PAIN POINTS / FRUSTRATIONS</a:t>
            </a:r>
            <a:endParaRPr b="1" sz="1000">
              <a:solidFill>
                <a:srgbClr val="980000"/>
              </a:solidFill>
            </a:endParaRPr>
          </a:p>
          <a:p>
            <a:pPr indent="-292100" lvl="0" marL="457200" rtl="0" algn="l">
              <a:lnSpc>
                <a:spcPct val="115000"/>
              </a:lnSpc>
              <a:spcBef>
                <a:spcPts val="0"/>
              </a:spcBef>
              <a:spcAft>
                <a:spcPts val="0"/>
              </a:spcAft>
              <a:buSzPts val="1000"/>
              <a:buFont typeface="Courier New"/>
              <a:buChar char="o"/>
            </a:pPr>
            <a:r>
              <a:rPr lang="en-US" sz="1000">
                <a:solidFill>
                  <a:schemeClr val="dk1"/>
                </a:solidFill>
              </a:rPr>
              <a:t>Penny often faces challenges in data accuracy, timely reporting, data security, which can hinder her ability to secure funding and resources for her shelters.</a:t>
            </a:r>
            <a:endParaRPr sz="1000">
              <a:solidFill>
                <a:schemeClr val="dk1"/>
              </a:solidFill>
            </a:endParaRPr>
          </a:p>
          <a:p>
            <a:pPr indent="-292100" lvl="0" marL="457200" rtl="0" algn="l">
              <a:lnSpc>
                <a:spcPct val="115000"/>
              </a:lnSpc>
              <a:spcBef>
                <a:spcPts val="0"/>
              </a:spcBef>
              <a:spcAft>
                <a:spcPts val="0"/>
              </a:spcAft>
              <a:buClr>
                <a:schemeClr val="dk1"/>
              </a:buClr>
              <a:buSzPts val="1000"/>
              <a:buChar char="o"/>
            </a:pPr>
            <a:r>
              <a:rPr lang="en-US" sz="1000">
                <a:solidFill>
                  <a:schemeClr val="dk1"/>
                </a:solidFill>
              </a:rPr>
              <a:t>Penny uses software that is outdated and overly </a:t>
            </a:r>
            <a:r>
              <a:rPr lang="en-US" sz="1000">
                <a:solidFill>
                  <a:schemeClr val="dk1"/>
                </a:solidFill>
              </a:rPr>
              <a:t>complicated</a:t>
            </a:r>
            <a:r>
              <a:rPr lang="en-US" sz="1000">
                <a:solidFill>
                  <a:schemeClr val="dk1"/>
                </a:solidFill>
              </a:rPr>
              <a:t>.</a:t>
            </a:r>
            <a:endParaRPr sz="1000">
              <a:solidFill>
                <a:schemeClr val="dk1"/>
              </a:solidFill>
            </a:endParaRPr>
          </a:p>
          <a:p>
            <a:pPr indent="-292100" lvl="0" marL="457200" rtl="0" algn="l">
              <a:lnSpc>
                <a:spcPct val="115000"/>
              </a:lnSpc>
              <a:spcBef>
                <a:spcPts val="0"/>
              </a:spcBef>
              <a:spcAft>
                <a:spcPts val="0"/>
              </a:spcAft>
              <a:buClr>
                <a:schemeClr val="dk1"/>
              </a:buClr>
              <a:buSzPts val="1000"/>
              <a:buChar char="o"/>
            </a:pPr>
            <a:r>
              <a:rPr lang="en-US" sz="1000">
                <a:solidFill>
                  <a:schemeClr val="dk1"/>
                </a:solidFill>
              </a:rPr>
              <a:t>Penny doesn’t often know whether the date she receives is up to date.</a:t>
            </a:r>
            <a:endParaRPr sz="1000">
              <a:solidFill>
                <a:schemeClr val="dk1"/>
              </a:solidFill>
            </a:endParaRPr>
          </a:p>
          <a:p>
            <a:pPr indent="-292100" lvl="0" marL="457200" rtl="0" algn="l">
              <a:lnSpc>
                <a:spcPct val="115000"/>
              </a:lnSpc>
              <a:spcBef>
                <a:spcPts val="0"/>
              </a:spcBef>
              <a:spcAft>
                <a:spcPts val="0"/>
              </a:spcAft>
              <a:buClr>
                <a:schemeClr val="dk1"/>
              </a:buClr>
              <a:buSzPts val="1000"/>
              <a:buChar char="o"/>
            </a:pPr>
            <a:r>
              <a:rPr lang="en-US" sz="1000">
                <a:solidFill>
                  <a:schemeClr val="dk1"/>
                </a:solidFill>
              </a:rPr>
              <a:t>Penny is not aware how much funding she needs for the next years/quarters because the data about people is not being predicted </a:t>
            </a:r>
            <a:endParaRPr sz="1000">
              <a:solidFill>
                <a:schemeClr val="dk1"/>
              </a:solidFill>
            </a:endParaRPr>
          </a:p>
          <a:p>
            <a:pPr indent="-292100" lvl="0" marL="457200" rtl="0" algn="l">
              <a:lnSpc>
                <a:spcPct val="115000"/>
              </a:lnSpc>
              <a:spcBef>
                <a:spcPts val="0"/>
              </a:spcBef>
              <a:spcAft>
                <a:spcPts val="0"/>
              </a:spcAft>
              <a:buClr>
                <a:schemeClr val="dk1"/>
              </a:buClr>
              <a:buSzPts val="1000"/>
              <a:buChar char="o"/>
            </a:pPr>
            <a:r>
              <a:rPr lang="en-US" sz="1000">
                <a:solidFill>
                  <a:schemeClr val="dk1"/>
                </a:solidFill>
              </a:rPr>
              <a:t>Penny re-enters data multiple times, because she’s unsure of where it should be entered</a:t>
            </a:r>
            <a:endParaRPr sz="1000">
              <a:solidFill>
                <a:schemeClr val="dk1"/>
              </a:solidFill>
            </a:endParaRPr>
          </a:p>
          <a:p>
            <a:pPr indent="-292100" lvl="0" marL="457200" rtl="0" algn="l">
              <a:lnSpc>
                <a:spcPct val="115000"/>
              </a:lnSpc>
              <a:spcBef>
                <a:spcPts val="0"/>
              </a:spcBef>
              <a:spcAft>
                <a:spcPts val="0"/>
              </a:spcAft>
              <a:buClr>
                <a:schemeClr val="dk1"/>
              </a:buClr>
              <a:buSzPts val="1000"/>
              <a:buChar char="o"/>
            </a:pPr>
            <a:r>
              <a:rPr lang="en-US" sz="1000">
                <a:solidFill>
                  <a:schemeClr val="dk1"/>
                </a:solidFill>
              </a:rPr>
              <a:t>Internal system Penny uses to collect client data is not compatible with the system used by the city</a:t>
            </a:r>
            <a:endParaRPr sz="1000">
              <a:solidFill>
                <a:schemeClr val="dk1"/>
              </a:solidFill>
            </a:endParaRPr>
          </a:p>
          <a:p>
            <a:pPr indent="0" lvl="0" marL="457200" rtl="0" algn="l">
              <a:lnSpc>
                <a:spcPct val="115000"/>
              </a:lnSpc>
              <a:spcBef>
                <a:spcPts val="0"/>
              </a:spcBef>
              <a:spcAft>
                <a:spcPts val="0"/>
              </a:spcAft>
              <a:buNone/>
            </a:pPr>
            <a:r>
              <a:t/>
            </a:r>
            <a:endParaRPr sz="1000">
              <a:solidFill>
                <a:schemeClr val="dk1"/>
              </a:solidFill>
            </a:endParaRPr>
          </a:p>
          <a:p>
            <a:pPr indent="0" lvl="0" marL="457200" rtl="0" algn="l">
              <a:lnSpc>
                <a:spcPct val="115000"/>
              </a:lnSpc>
              <a:spcBef>
                <a:spcPts val="0"/>
              </a:spcBef>
              <a:spcAft>
                <a:spcPts val="0"/>
              </a:spcAft>
              <a:buNone/>
            </a:pPr>
            <a:r>
              <a:t/>
            </a:r>
            <a:endParaRPr sz="1000">
              <a:solidFill>
                <a:schemeClr val="dk1"/>
              </a:solidFill>
            </a:endParaRPr>
          </a:p>
        </p:txBody>
      </p:sp>
      <p:sp>
        <p:nvSpPr>
          <p:cNvPr id="136" name="Google Shape;136;p16"/>
          <p:cNvSpPr txBox="1"/>
          <p:nvPr/>
        </p:nvSpPr>
        <p:spPr>
          <a:xfrm>
            <a:off x="3647175" y="831313"/>
            <a:ext cx="4775400" cy="300300"/>
          </a:xfrm>
          <a:prstGeom prst="rect">
            <a:avLst/>
          </a:prstGeom>
          <a:noFill/>
          <a:ln>
            <a:noFill/>
          </a:ln>
        </p:spPr>
        <p:txBody>
          <a:bodyPr anchorCtr="0" anchor="t" bIns="93600" lIns="0" spcFirstLastPara="1" rIns="0" wrap="square" tIns="0">
            <a:noAutofit/>
          </a:bodyPr>
          <a:lstStyle/>
          <a:p>
            <a:pPr indent="0" lvl="0" marL="0" rtl="0" algn="l">
              <a:lnSpc>
                <a:spcPct val="133333"/>
              </a:lnSpc>
              <a:spcBef>
                <a:spcPts val="0"/>
              </a:spcBef>
              <a:spcAft>
                <a:spcPts val="0"/>
              </a:spcAft>
              <a:buClr>
                <a:schemeClr val="dk1"/>
              </a:buClr>
              <a:buSzPts val="900"/>
              <a:buFont typeface="Arial"/>
              <a:buNone/>
            </a:pPr>
            <a:r>
              <a:rPr b="1" lang="en-US" sz="1000">
                <a:solidFill>
                  <a:schemeClr val="dk1"/>
                </a:solidFill>
              </a:rPr>
              <a:t>Valeriia Kolesnyk</a:t>
            </a:r>
            <a:endParaRPr b="1" i="0" sz="1000" u="none" cap="none" strike="noStrike">
              <a:solidFill>
                <a:schemeClr val="dk1"/>
              </a:solidFill>
            </a:endParaRPr>
          </a:p>
        </p:txBody>
      </p:sp>
      <p:sp>
        <p:nvSpPr>
          <p:cNvPr id="137" name="Google Shape;137;p16"/>
          <p:cNvSpPr txBox="1"/>
          <p:nvPr/>
        </p:nvSpPr>
        <p:spPr>
          <a:xfrm>
            <a:off x="8944263" y="6510528"/>
            <a:ext cx="2872034" cy="190917"/>
          </a:xfrm>
          <a:prstGeom prst="rect">
            <a:avLst/>
          </a:prstGeom>
          <a:noFill/>
          <a:ln>
            <a:noFill/>
          </a:ln>
        </p:spPr>
        <p:txBody>
          <a:bodyPr anchorCtr="0" anchor="t" bIns="93600" lIns="0" spcFirstLastPara="1" rIns="0" wrap="square" tIns="0">
            <a:noAutofit/>
          </a:bodyPr>
          <a:lstStyle/>
          <a:p>
            <a:pPr indent="0" lvl="0" marL="0" marR="0" rtl="0" algn="r">
              <a:lnSpc>
                <a:spcPct val="133333"/>
              </a:lnSpc>
              <a:spcBef>
                <a:spcPts val="0"/>
              </a:spcBef>
              <a:spcAft>
                <a:spcPts val="0"/>
              </a:spcAft>
              <a:buClr>
                <a:srgbClr val="AEABAB"/>
              </a:buClr>
              <a:buSzPts val="900"/>
              <a:buFont typeface="Arial"/>
              <a:buNone/>
            </a:pPr>
            <a:r>
              <a:rPr lang="en-US" sz="900">
                <a:solidFill>
                  <a:srgbClr val="AEABAB"/>
                </a:solidFill>
              </a:rPr>
              <a:t>SEG3101 - Persona</a:t>
            </a:r>
            <a:endParaRPr/>
          </a:p>
        </p:txBody>
      </p:sp>
      <p:sp>
        <p:nvSpPr>
          <p:cNvPr id="138" name="Google Shape;138;p16"/>
          <p:cNvSpPr txBox="1"/>
          <p:nvPr/>
        </p:nvSpPr>
        <p:spPr>
          <a:xfrm>
            <a:off x="3063375" y="4715400"/>
            <a:ext cx="9441600" cy="2142600"/>
          </a:xfrm>
          <a:prstGeom prst="rect">
            <a:avLst/>
          </a:prstGeom>
          <a:noFill/>
          <a:ln>
            <a:noFill/>
          </a:ln>
        </p:spPr>
        <p:txBody>
          <a:bodyPr anchorCtr="0" anchor="t" bIns="91425" lIns="91425" spcFirstLastPara="1" rIns="91425" wrap="square" tIns="91425">
            <a:noAutofit/>
          </a:bodyPr>
          <a:lstStyle/>
          <a:p>
            <a:pPr indent="0" lvl="0" marL="0" rtl="0" algn="l">
              <a:lnSpc>
                <a:spcPct val="133333"/>
              </a:lnSpc>
              <a:spcBef>
                <a:spcPts val="0"/>
              </a:spcBef>
              <a:spcAft>
                <a:spcPts val="0"/>
              </a:spcAft>
              <a:buNone/>
            </a:pPr>
            <a:r>
              <a:rPr b="1" lang="en-US" sz="1000">
                <a:solidFill>
                  <a:srgbClr val="980000"/>
                </a:solidFill>
              </a:rPr>
              <a:t>USER STORIES</a:t>
            </a:r>
            <a:endParaRPr b="1" sz="1000">
              <a:solidFill>
                <a:srgbClr val="980000"/>
              </a:solidFill>
            </a:endParaRPr>
          </a:p>
          <a:p>
            <a:pPr indent="-63500" lvl="0" marL="228600" rtl="0" algn="l">
              <a:lnSpc>
                <a:spcPct val="133333"/>
              </a:lnSpc>
              <a:spcBef>
                <a:spcPts val="0"/>
              </a:spcBef>
              <a:spcAft>
                <a:spcPts val="0"/>
              </a:spcAft>
              <a:buClr>
                <a:schemeClr val="dk1"/>
              </a:buClr>
              <a:buSzPts val="1000"/>
              <a:buAutoNum type="arabicPeriod"/>
            </a:pPr>
            <a:r>
              <a:rPr lang="en-US" sz="1000">
                <a:solidFill>
                  <a:schemeClr val="dk1"/>
                </a:solidFill>
              </a:rPr>
              <a:t>As a Homeless/Shelter Manager I want to access real-time dashboards in order to provide a clear overview of shelter occupancy, demographic trends, and program performance enabling me to monitor the status of the shelter and respond effectively to changing needs, as well as look for funding according to the needs.</a:t>
            </a:r>
            <a:endParaRPr sz="1000">
              <a:solidFill>
                <a:schemeClr val="dk1"/>
              </a:solidFill>
            </a:endParaRPr>
          </a:p>
          <a:p>
            <a:pPr indent="-63500" lvl="0" marL="228600" rtl="0" algn="l">
              <a:lnSpc>
                <a:spcPct val="133333"/>
              </a:lnSpc>
              <a:spcBef>
                <a:spcPts val="0"/>
              </a:spcBef>
              <a:spcAft>
                <a:spcPts val="0"/>
              </a:spcAft>
              <a:buClr>
                <a:schemeClr val="dk1"/>
              </a:buClr>
              <a:buSzPts val="1000"/>
              <a:buAutoNum type="arabicPeriod"/>
            </a:pPr>
            <a:r>
              <a:rPr lang="en-US" sz="1000">
                <a:solidFill>
                  <a:schemeClr val="dk1"/>
                </a:solidFill>
              </a:rPr>
              <a:t>As a Homeless/Shelter Manager, I want to would like the software to simplify the process of generating both standardized and custom reports for funders, government agencies, and internal use in order to reduce the time spent on manual reporting, allowing me to focus more on providing support to our clients.</a:t>
            </a:r>
            <a:endParaRPr sz="1000">
              <a:solidFill>
                <a:schemeClr val="dk1"/>
              </a:solidFill>
            </a:endParaRPr>
          </a:p>
          <a:p>
            <a:pPr indent="-63500" lvl="0" marL="228600" rtl="0" algn="l">
              <a:lnSpc>
                <a:spcPct val="133333"/>
              </a:lnSpc>
              <a:spcBef>
                <a:spcPts val="0"/>
              </a:spcBef>
              <a:spcAft>
                <a:spcPts val="0"/>
              </a:spcAft>
              <a:buClr>
                <a:schemeClr val="dk1"/>
              </a:buClr>
              <a:buSzPts val="1000"/>
              <a:buAutoNum type="arabicPeriod"/>
            </a:pPr>
            <a:r>
              <a:rPr lang="en-US" sz="1000">
                <a:solidFill>
                  <a:schemeClr val="dk1"/>
                </a:solidFill>
              </a:rPr>
              <a:t>As a Homeless/Shelter Manager, I want the dashboard to provide recommendations such as suggesting adjustments to staff schedules, redistributing supplies, or relocating funding based on real-time data in order to or optimizing resource allocation across the shelter.</a:t>
            </a:r>
            <a:endParaRPr sz="1000">
              <a:solidFill>
                <a:schemeClr val="dk1"/>
              </a:solidFill>
            </a:endParaRPr>
          </a:p>
          <a:p>
            <a:pPr indent="-63500" lvl="0" marL="228600" rtl="0" algn="l">
              <a:lnSpc>
                <a:spcPct val="133333"/>
              </a:lnSpc>
              <a:spcBef>
                <a:spcPts val="0"/>
              </a:spcBef>
              <a:spcAft>
                <a:spcPts val="0"/>
              </a:spcAft>
              <a:buClr>
                <a:schemeClr val="dk1"/>
              </a:buClr>
              <a:buSzPts val="1000"/>
              <a:buAutoNum type="arabicPeriod"/>
            </a:pPr>
            <a:r>
              <a:rPr lang="en-US" sz="1000">
                <a:solidFill>
                  <a:schemeClr val="dk1"/>
                </a:solidFill>
              </a:rPr>
              <a:t>As a Homeless/Shelter Manager, I want to have the option to export dashboard data and reports for external use in order to facilitate communication with stakeholders, funders, and government agencies by providing them with up-to-date insights into our operations</a:t>
            </a:r>
            <a:endParaRPr sz="1000">
              <a:solidFill>
                <a:schemeClr val="dk1"/>
              </a:solidFill>
            </a:endParaRPr>
          </a:p>
          <a:p>
            <a:pPr indent="0" lvl="0" marL="228600" rtl="0" algn="l">
              <a:lnSpc>
                <a:spcPct val="133333"/>
              </a:lnSpc>
              <a:spcBef>
                <a:spcPts val="0"/>
              </a:spcBef>
              <a:spcAft>
                <a:spcPts val="0"/>
              </a:spcAft>
              <a:buNone/>
            </a:pPr>
            <a:r>
              <a:t/>
            </a:r>
            <a:endParaRPr sz="1000">
              <a:solidFill>
                <a:schemeClr val="dk1"/>
              </a:solidFill>
            </a:endParaRPr>
          </a:p>
        </p:txBody>
      </p:sp>
      <p:pic>
        <p:nvPicPr>
          <p:cNvPr id="139" name="Google Shape;139;p16"/>
          <p:cNvPicPr preferRelativeResize="0"/>
          <p:nvPr/>
        </p:nvPicPr>
        <p:blipFill>
          <a:blip r:embed="rId3">
            <a:alphaModFix/>
          </a:blip>
          <a:stretch>
            <a:fillRect/>
          </a:stretch>
        </p:blipFill>
        <p:spPr>
          <a:xfrm>
            <a:off x="731525" y="219950"/>
            <a:ext cx="2210912" cy="16920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7"/>
          <p:cNvSpPr txBox="1"/>
          <p:nvPr/>
        </p:nvSpPr>
        <p:spPr>
          <a:xfrm>
            <a:off x="731525" y="1996825"/>
            <a:ext cx="2375700" cy="36534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900" u="none" cap="none" strike="noStrike">
                <a:solidFill>
                  <a:srgbClr val="980000"/>
                </a:solidFill>
              </a:rPr>
              <a:t>ABOUT </a:t>
            </a:r>
            <a:endParaRPr b="1">
              <a:solidFill>
                <a:srgbClr val="980000"/>
              </a:solidFill>
            </a:endParaRPr>
          </a:p>
          <a:p>
            <a:pPr indent="0" lvl="0" marL="0" marR="0" rtl="0" algn="l">
              <a:lnSpc>
                <a:spcPct val="133333"/>
              </a:lnSpc>
              <a:spcBef>
                <a:spcPts val="600"/>
              </a:spcBef>
              <a:spcAft>
                <a:spcPts val="0"/>
              </a:spcAft>
              <a:buClr>
                <a:srgbClr val="1F2325"/>
              </a:buClr>
              <a:buSzPts val="900"/>
              <a:buFont typeface="Arial"/>
              <a:buNone/>
            </a:pPr>
            <a:r>
              <a:rPr b="1" lang="en-US" sz="900"/>
              <a:t>Demographics: </a:t>
            </a:r>
            <a:r>
              <a:rPr lang="en-US" sz="900"/>
              <a:t>40</a:t>
            </a:r>
            <a:r>
              <a:rPr lang="en-US" sz="900"/>
              <a:t>, Ottawa, Bachelor’s degree in Urban planning, </a:t>
            </a:r>
            <a:r>
              <a:rPr lang="en-US" sz="900">
                <a:solidFill>
                  <a:schemeClr val="dk1"/>
                </a:solidFill>
              </a:rPr>
              <a:t>background in property management and real estate</a:t>
            </a:r>
            <a:endParaRPr sz="900"/>
          </a:p>
          <a:p>
            <a:pPr indent="0" lvl="0" marL="0" marR="0" rtl="0" algn="l">
              <a:lnSpc>
                <a:spcPct val="133333"/>
              </a:lnSpc>
              <a:spcBef>
                <a:spcPts val="600"/>
              </a:spcBef>
              <a:spcAft>
                <a:spcPts val="0"/>
              </a:spcAft>
              <a:buClr>
                <a:srgbClr val="1F2325"/>
              </a:buClr>
              <a:buSzPts val="900"/>
              <a:buFont typeface="Arial"/>
              <a:buNone/>
            </a:pPr>
            <a:r>
              <a:t/>
            </a:r>
            <a:endParaRPr sz="900"/>
          </a:p>
          <a:p>
            <a:pPr indent="0" lvl="0" marL="0" marR="0" rtl="0" algn="l">
              <a:lnSpc>
                <a:spcPct val="133333"/>
              </a:lnSpc>
              <a:spcBef>
                <a:spcPts val="600"/>
              </a:spcBef>
              <a:spcAft>
                <a:spcPts val="0"/>
              </a:spcAft>
              <a:buClr>
                <a:srgbClr val="1F2325"/>
              </a:buClr>
              <a:buSzPts val="900"/>
              <a:buFont typeface="Arial"/>
              <a:buNone/>
            </a:pPr>
            <a:r>
              <a:rPr b="1" i="0" lang="en-US" sz="900" u="none" cap="none" strike="noStrike">
                <a:latin typeface="Arial"/>
                <a:ea typeface="Arial"/>
                <a:cs typeface="Arial"/>
                <a:sym typeface="Arial"/>
              </a:rPr>
              <a:t>Qualifications:</a:t>
            </a:r>
            <a:r>
              <a:rPr b="0" i="0" lang="en-US" sz="900" u="none" cap="none" strike="noStrike">
                <a:latin typeface="Arial"/>
                <a:ea typeface="Arial"/>
                <a:cs typeface="Arial"/>
                <a:sym typeface="Arial"/>
              </a:rPr>
              <a:t> </a:t>
            </a:r>
            <a:r>
              <a:rPr lang="en-US" sz="900">
                <a:solidFill>
                  <a:schemeClr val="dk1"/>
                </a:solidFill>
              </a:rPr>
              <a:t>is an experienced housing provider who manages and operates multiple residential properties, including affordable housing units and subsidized housing developments.</a:t>
            </a:r>
            <a:endParaRPr sz="900"/>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latin typeface="Arial"/>
              <a:ea typeface="Arial"/>
              <a:cs typeface="Arial"/>
              <a:sym typeface="Arial"/>
            </a:endParaRPr>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Work environment:</a:t>
            </a:r>
            <a:r>
              <a:rPr b="0" i="0" lang="en-US" sz="900" u="none" cap="none" strike="noStrike">
                <a:latin typeface="Arial"/>
                <a:ea typeface="Arial"/>
                <a:cs typeface="Arial"/>
                <a:sym typeface="Arial"/>
              </a:rPr>
              <a:t> </a:t>
            </a:r>
            <a:r>
              <a:rPr lang="en-US" sz="900"/>
              <a:t>Works in an office setting, </a:t>
            </a:r>
            <a:r>
              <a:rPr lang="en-US" sz="900">
                <a:solidFill>
                  <a:schemeClr val="dk1"/>
                </a:solidFill>
              </a:rPr>
              <a:t>visits housing properties to oversee maintenance, tenant relations, and compliance with property regulations</a:t>
            </a:r>
            <a:r>
              <a:rPr b="0" i="0" lang="en-US" sz="900" u="none" cap="none" strike="noStrike">
                <a:latin typeface="Arial"/>
                <a:ea typeface="Arial"/>
                <a:cs typeface="Arial"/>
                <a:sym typeface="Arial"/>
              </a:rPr>
              <a:t> </a:t>
            </a:r>
            <a:endParaRPr sz="900"/>
          </a:p>
          <a:p>
            <a:pPr indent="0" lvl="0" marL="0" marR="0" rtl="0" algn="l">
              <a:lnSpc>
                <a:spcPct val="133333"/>
              </a:lnSpc>
              <a:spcBef>
                <a:spcPts val="400"/>
              </a:spcBef>
              <a:spcAft>
                <a:spcPts val="0"/>
              </a:spcAft>
              <a:buClr>
                <a:srgbClr val="1F2325"/>
              </a:buClr>
              <a:buSzPts val="900"/>
              <a:buFont typeface="Arial"/>
              <a:buNone/>
            </a:pPr>
            <a:r>
              <a:t/>
            </a:r>
            <a:endParaRPr sz="900"/>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Equipment:</a:t>
            </a:r>
            <a:r>
              <a:rPr b="0" i="0" lang="en-US" sz="900" u="none" cap="none" strike="noStrike">
                <a:latin typeface="Arial"/>
                <a:ea typeface="Arial"/>
                <a:cs typeface="Arial"/>
                <a:sym typeface="Arial"/>
              </a:rPr>
              <a:t> Work phone, </a:t>
            </a:r>
            <a:r>
              <a:rPr lang="en-US" sz="900"/>
              <a:t>Computer</a:t>
            </a:r>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solidFill>
                <a:srgbClr val="1F2325"/>
              </a:solidFill>
              <a:latin typeface="Arial"/>
              <a:ea typeface="Arial"/>
              <a:cs typeface="Arial"/>
              <a:sym typeface="Arial"/>
            </a:endParaRPr>
          </a:p>
          <a:p>
            <a:pPr indent="0" lvl="0" marL="0" marR="0" rtl="0" algn="l">
              <a:lnSpc>
                <a:spcPct val="133333"/>
              </a:lnSpc>
              <a:spcBef>
                <a:spcPts val="400"/>
              </a:spcBef>
              <a:spcAft>
                <a:spcPts val="0"/>
              </a:spcAft>
              <a:buClr>
                <a:srgbClr val="557288"/>
              </a:buClr>
              <a:buSzPts val="900"/>
              <a:buFont typeface="Arial"/>
              <a:buNone/>
            </a:pPr>
            <a:r>
              <a:rPr b="1" lang="en-US" sz="900">
                <a:solidFill>
                  <a:srgbClr val="980000"/>
                </a:solidFill>
              </a:rPr>
              <a:t>COLLABORATES</a:t>
            </a:r>
            <a:r>
              <a:rPr b="1" i="0" lang="en-US" sz="900" u="none" cap="none" strike="noStrike">
                <a:solidFill>
                  <a:srgbClr val="980000"/>
                </a:solidFill>
              </a:rPr>
              <a:t> WITH…</a:t>
            </a:r>
            <a:endParaRPr b="1" i="0" sz="900" u="none" cap="none" strike="noStrike">
              <a:solidFill>
                <a:srgbClr val="980000"/>
              </a:solidFill>
            </a:endParaRPr>
          </a:p>
          <a:p>
            <a:pPr indent="-285750" lvl="0" marL="457200" marR="0" rtl="0" algn="l">
              <a:lnSpc>
                <a:spcPct val="133333"/>
              </a:lnSpc>
              <a:spcBef>
                <a:spcPts val="600"/>
              </a:spcBef>
              <a:spcAft>
                <a:spcPts val="0"/>
              </a:spcAft>
              <a:buSzPts val="900"/>
              <a:buChar char="●"/>
            </a:pPr>
            <a:r>
              <a:rPr lang="en-US" sz="900"/>
              <a:t>The Homeless/Shelter Manager</a:t>
            </a:r>
            <a:endParaRPr sz="900"/>
          </a:p>
          <a:p>
            <a:pPr indent="-285750" lvl="0" marL="457200" rtl="0" algn="l">
              <a:lnSpc>
                <a:spcPct val="115000"/>
              </a:lnSpc>
              <a:spcBef>
                <a:spcPts val="0"/>
              </a:spcBef>
              <a:spcAft>
                <a:spcPts val="0"/>
              </a:spcAft>
              <a:buClr>
                <a:schemeClr val="dk1"/>
              </a:buClr>
              <a:buSzPts val="900"/>
              <a:buChar char="●"/>
            </a:pPr>
            <a:r>
              <a:rPr lang="en-US" sz="900">
                <a:solidFill>
                  <a:schemeClr val="dk1"/>
                </a:solidFill>
              </a:rPr>
              <a:t>The director of the non-profit housing organization</a:t>
            </a:r>
            <a:endParaRPr sz="900">
              <a:solidFill>
                <a:schemeClr val="dk1"/>
              </a:solidFill>
            </a:endParaRPr>
          </a:p>
          <a:p>
            <a:pPr indent="0" lvl="0" marL="0" marR="0" rtl="0" algn="l">
              <a:lnSpc>
                <a:spcPct val="133333"/>
              </a:lnSpc>
              <a:spcBef>
                <a:spcPts val="600"/>
              </a:spcBef>
              <a:spcAft>
                <a:spcPts val="0"/>
              </a:spcAft>
              <a:buClr>
                <a:srgbClr val="1F2325"/>
              </a:buClr>
              <a:buSzPts val="900"/>
              <a:buFont typeface="Arial"/>
              <a:buNone/>
            </a:pPr>
            <a:r>
              <a:t/>
            </a:r>
            <a:endParaRPr sz="900"/>
          </a:p>
        </p:txBody>
      </p:sp>
      <p:sp>
        <p:nvSpPr>
          <p:cNvPr id="145" name="Google Shape;145;p17"/>
          <p:cNvSpPr txBox="1"/>
          <p:nvPr/>
        </p:nvSpPr>
        <p:spPr>
          <a:xfrm>
            <a:off x="3647177" y="145200"/>
            <a:ext cx="8169000" cy="5523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Clr>
                <a:srgbClr val="557288"/>
              </a:buClr>
              <a:buSzPts val="3600"/>
              <a:buFont typeface="Arial"/>
              <a:buNone/>
            </a:pPr>
            <a:r>
              <a:rPr b="1" lang="en-US" sz="3300">
                <a:solidFill>
                  <a:srgbClr val="980000"/>
                </a:solidFill>
              </a:rPr>
              <a:t>Leonard</a:t>
            </a:r>
            <a:r>
              <a:rPr b="1" lang="en-US" sz="3300">
                <a:solidFill>
                  <a:srgbClr val="980000"/>
                </a:solidFill>
              </a:rPr>
              <a:t>, the Housing Provider</a:t>
            </a:r>
            <a:endParaRPr b="1" sz="3600">
              <a:solidFill>
                <a:srgbClr val="980000"/>
              </a:solidFill>
            </a:endParaRPr>
          </a:p>
        </p:txBody>
      </p:sp>
      <p:sp>
        <p:nvSpPr>
          <p:cNvPr id="146" name="Google Shape;146;p17"/>
          <p:cNvSpPr txBox="1"/>
          <p:nvPr/>
        </p:nvSpPr>
        <p:spPr>
          <a:xfrm>
            <a:off x="3486038" y="1131497"/>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MAIN GOALS</a:t>
            </a:r>
            <a:endParaRPr b="1" i="0" sz="1000" u="none" cap="none" strike="noStrike">
              <a:solidFill>
                <a:srgbClr val="980000"/>
              </a:solidFill>
            </a:endParaRPr>
          </a:p>
          <a:p>
            <a:pPr indent="0" lvl="0" marL="0" marR="0" rtl="0" algn="l">
              <a:lnSpc>
                <a:spcPct val="133333"/>
              </a:lnSpc>
              <a:spcBef>
                <a:spcPts val="0"/>
              </a:spcBef>
              <a:spcAft>
                <a:spcPts val="0"/>
              </a:spcAft>
              <a:buClr>
                <a:srgbClr val="557288"/>
              </a:buClr>
              <a:buSzPts val="900"/>
              <a:buFont typeface="Arial"/>
              <a:buNone/>
            </a:pPr>
            <a:r>
              <a:t/>
            </a:r>
            <a:endParaRPr b="1" sz="1000">
              <a:solidFill>
                <a:srgbClr val="980000"/>
              </a:solidFill>
            </a:endParaRPr>
          </a:p>
          <a:p>
            <a:pPr indent="-292100" lvl="0" marL="457200" rtl="0" algn="l">
              <a:lnSpc>
                <a:spcPct val="115000"/>
              </a:lnSpc>
              <a:spcBef>
                <a:spcPts val="0"/>
              </a:spcBef>
              <a:spcAft>
                <a:spcPts val="0"/>
              </a:spcAft>
              <a:buSzPts val="1000"/>
              <a:buFont typeface="Courier New"/>
              <a:buChar char="o"/>
            </a:pPr>
            <a:r>
              <a:rPr lang="en-US" sz="1000">
                <a:solidFill>
                  <a:schemeClr val="dk1"/>
                </a:solidFill>
              </a:rPr>
              <a:t>One of the primary goals is to contribute to the increase in the supply of affordable housing units for homeless individuals and families.</a:t>
            </a:r>
            <a:endParaRPr sz="1000">
              <a:solidFill>
                <a:schemeClr val="dk1"/>
              </a:solidFill>
            </a:endParaRPr>
          </a:p>
          <a:p>
            <a:pPr indent="-292100" lvl="0" marL="457200" rtl="0" algn="l">
              <a:lnSpc>
                <a:spcPct val="115000"/>
              </a:lnSpc>
              <a:spcBef>
                <a:spcPts val="0"/>
              </a:spcBef>
              <a:spcAft>
                <a:spcPts val="0"/>
              </a:spcAft>
              <a:buClr>
                <a:schemeClr val="dk1"/>
              </a:buClr>
              <a:buSzPts val="1000"/>
              <a:buChar char="o"/>
            </a:pPr>
            <a:r>
              <a:rPr lang="en-US" sz="1000">
                <a:solidFill>
                  <a:schemeClr val="dk1"/>
                </a:solidFill>
              </a:rPr>
              <a:t>Leonard aims to ensure that the housing units they provide meet high-quality standards. This involves overseeing maintenance, repairs, and improvements to create safe and habitable living environments for tenants.</a:t>
            </a:r>
            <a:endParaRPr sz="1000">
              <a:solidFill>
                <a:schemeClr val="dk1"/>
              </a:solidFill>
            </a:endParaRPr>
          </a:p>
          <a:p>
            <a:pPr indent="0" lvl="0" marL="457200" rtl="0" algn="l">
              <a:lnSpc>
                <a:spcPct val="115000"/>
              </a:lnSpc>
              <a:spcBef>
                <a:spcPts val="0"/>
              </a:spcBef>
              <a:spcAft>
                <a:spcPts val="0"/>
              </a:spcAft>
              <a:buNone/>
            </a:pPr>
            <a:r>
              <a:t/>
            </a:r>
            <a:endParaRPr sz="1000">
              <a:solidFill>
                <a:schemeClr val="dk1"/>
              </a:solidFill>
            </a:endParaRPr>
          </a:p>
          <a:p>
            <a:pPr indent="0" lvl="0" marL="457200" marR="0" rtl="0" algn="l">
              <a:lnSpc>
                <a:spcPct val="133333"/>
              </a:lnSpc>
              <a:spcBef>
                <a:spcPts val="400"/>
              </a:spcBef>
              <a:spcAft>
                <a:spcPts val="0"/>
              </a:spcAft>
              <a:buNone/>
            </a:pPr>
            <a:r>
              <a:t/>
            </a:r>
            <a:endParaRPr sz="1000"/>
          </a:p>
        </p:txBody>
      </p:sp>
      <p:sp>
        <p:nvSpPr>
          <p:cNvPr id="147" name="Google Shape;147;p17"/>
          <p:cNvSpPr txBox="1"/>
          <p:nvPr/>
        </p:nvSpPr>
        <p:spPr>
          <a:xfrm>
            <a:off x="7982170" y="97318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RESPONSIBILITIES</a:t>
            </a:r>
            <a:endParaRPr b="1" sz="1000">
              <a:solidFill>
                <a:srgbClr val="980000"/>
              </a:solidFill>
            </a:endParaRPr>
          </a:p>
          <a:p>
            <a:pPr indent="-292100" lvl="0" marL="457200" rtl="0" algn="l">
              <a:lnSpc>
                <a:spcPct val="115000"/>
              </a:lnSpc>
              <a:spcBef>
                <a:spcPts val="0"/>
              </a:spcBef>
              <a:spcAft>
                <a:spcPts val="0"/>
              </a:spcAft>
              <a:buSzPts val="1000"/>
              <a:buFont typeface="Courier New"/>
              <a:buChar char="o"/>
            </a:pPr>
            <a:r>
              <a:rPr lang="en-US" sz="1000">
                <a:solidFill>
                  <a:schemeClr val="dk1"/>
                </a:solidFill>
              </a:rPr>
              <a:t>Leonard is responsible for the day-to-day management of housing properties. This involves overseeing maintenance, repairs, and improvements to ensure that housing units are safe, habitable, and well-maintained.</a:t>
            </a:r>
            <a:endParaRPr sz="1000">
              <a:solidFill>
                <a:schemeClr val="dk1"/>
              </a:solidFill>
            </a:endParaRPr>
          </a:p>
          <a:p>
            <a:pPr indent="-292100" lvl="0" marL="457200" rtl="0" algn="l">
              <a:lnSpc>
                <a:spcPct val="115000"/>
              </a:lnSpc>
              <a:spcBef>
                <a:spcPts val="0"/>
              </a:spcBef>
              <a:spcAft>
                <a:spcPts val="0"/>
              </a:spcAft>
              <a:buClr>
                <a:schemeClr val="dk1"/>
              </a:buClr>
              <a:buSzPts val="1000"/>
              <a:buChar char="o"/>
            </a:pPr>
            <a:r>
              <a:rPr lang="en-US" sz="1000">
                <a:solidFill>
                  <a:schemeClr val="dk1"/>
                </a:solidFill>
              </a:rPr>
              <a:t>Ensuring that housing units are efficiently occupied.</a:t>
            </a:r>
            <a:endParaRPr sz="1000">
              <a:solidFill>
                <a:schemeClr val="dk1"/>
              </a:solidFill>
            </a:endParaRPr>
          </a:p>
          <a:p>
            <a:pPr indent="-292100" lvl="0" marL="457200" rtl="0" algn="l">
              <a:lnSpc>
                <a:spcPct val="115000"/>
              </a:lnSpc>
              <a:spcBef>
                <a:spcPts val="0"/>
              </a:spcBef>
              <a:spcAft>
                <a:spcPts val="0"/>
              </a:spcAft>
              <a:buClr>
                <a:schemeClr val="dk1"/>
              </a:buClr>
              <a:buSzPts val="1000"/>
              <a:buChar char="o"/>
            </a:pPr>
            <a:r>
              <a:rPr lang="en-US" sz="1000">
                <a:solidFill>
                  <a:schemeClr val="dk1"/>
                </a:solidFill>
              </a:rPr>
              <a:t>Complying with government regulations and funding agency requirements.</a:t>
            </a:r>
            <a:endParaRPr sz="1000">
              <a:solidFill>
                <a:schemeClr val="dk1"/>
              </a:solidFill>
            </a:endParaRPr>
          </a:p>
          <a:p>
            <a:pPr indent="-292100" lvl="0" marL="457200" rtl="0" algn="l">
              <a:lnSpc>
                <a:spcPct val="115000"/>
              </a:lnSpc>
              <a:spcBef>
                <a:spcPts val="0"/>
              </a:spcBef>
              <a:spcAft>
                <a:spcPts val="0"/>
              </a:spcAft>
              <a:buClr>
                <a:schemeClr val="dk1"/>
              </a:buClr>
              <a:buSzPts val="1000"/>
              <a:buChar char="o"/>
            </a:pPr>
            <a:r>
              <a:rPr lang="en-US" sz="1000">
                <a:solidFill>
                  <a:schemeClr val="dk1"/>
                </a:solidFill>
              </a:rPr>
              <a:t>Leonard collaborates with social service agencies and organizations to coordinate support services for tenants.</a:t>
            </a:r>
            <a:endParaRPr sz="1000">
              <a:solidFill>
                <a:schemeClr val="dk1"/>
              </a:solidFill>
            </a:endParaRPr>
          </a:p>
          <a:p>
            <a:pPr indent="0" lvl="0" marL="457200" rtl="0" algn="l">
              <a:lnSpc>
                <a:spcPct val="115000"/>
              </a:lnSpc>
              <a:spcBef>
                <a:spcPts val="0"/>
              </a:spcBef>
              <a:spcAft>
                <a:spcPts val="0"/>
              </a:spcAft>
              <a:buNone/>
            </a:pPr>
            <a:r>
              <a:t/>
            </a:r>
            <a:endParaRPr sz="1000">
              <a:solidFill>
                <a:schemeClr val="dk1"/>
              </a:solidFil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p:txBody>
      </p:sp>
      <p:sp>
        <p:nvSpPr>
          <p:cNvPr id="148" name="Google Shape;148;p17"/>
          <p:cNvSpPr txBox="1"/>
          <p:nvPr/>
        </p:nvSpPr>
        <p:spPr>
          <a:xfrm>
            <a:off x="3486038" y="2943700"/>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NEEDS</a:t>
            </a:r>
            <a:endParaRPr b="1" i="0" sz="1000" u="none" cap="none" strike="noStrike">
              <a:solidFill>
                <a:srgbClr val="980000"/>
              </a:solidFill>
            </a:endParaRPr>
          </a:p>
          <a:p>
            <a:pPr indent="0" lvl="0" marL="0" marR="0" rtl="0" algn="l">
              <a:lnSpc>
                <a:spcPct val="133333"/>
              </a:lnSpc>
              <a:spcBef>
                <a:spcPts val="0"/>
              </a:spcBef>
              <a:spcAft>
                <a:spcPts val="0"/>
              </a:spcAft>
              <a:buClr>
                <a:srgbClr val="557288"/>
              </a:buClr>
              <a:buSzPts val="900"/>
              <a:buFont typeface="Arial"/>
              <a:buNone/>
            </a:pPr>
            <a:r>
              <a:t/>
            </a:r>
            <a:endParaRPr b="1" sz="1000">
              <a:solidFill>
                <a:srgbClr val="980000"/>
              </a:solidFill>
            </a:endParaRPr>
          </a:p>
          <a:p>
            <a:pPr indent="-292100" lvl="0" marL="457200" rtl="0" algn="l">
              <a:lnSpc>
                <a:spcPct val="115000"/>
              </a:lnSpc>
              <a:spcBef>
                <a:spcPts val="0"/>
              </a:spcBef>
              <a:spcAft>
                <a:spcPts val="0"/>
              </a:spcAft>
              <a:buSzPts val="1000"/>
              <a:buFont typeface="Courier New"/>
              <a:buChar char="o"/>
            </a:pPr>
            <a:r>
              <a:rPr lang="en-US" sz="1000">
                <a:solidFill>
                  <a:schemeClr val="dk1"/>
                </a:solidFill>
              </a:rPr>
              <a:t>Leonard needs the software to help efficiently manage and track occupancy across multiple housing properties.</a:t>
            </a:r>
            <a:endParaRPr sz="1000">
              <a:solidFill>
                <a:schemeClr val="dk1"/>
              </a:solidFill>
            </a:endParaRPr>
          </a:p>
          <a:p>
            <a:pPr indent="-292100" lvl="0" marL="457200" rtl="0" algn="l">
              <a:lnSpc>
                <a:spcPct val="115000"/>
              </a:lnSpc>
              <a:spcBef>
                <a:spcPts val="0"/>
              </a:spcBef>
              <a:spcAft>
                <a:spcPts val="0"/>
              </a:spcAft>
              <a:buClr>
                <a:schemeClr val="dk1"/>
              </a:buClr>
              <a:buSzPts val="1000"/>
              <a:buChar char="o"/>
            </a:pPr>
            <a:r>
              <a:rPr lang="en-US" sz="1000">
                <a:solidFill>
                  <a:schemeClr val="dk1"/>
                </a:solidFill>
              </a:rPr>
              <a:t>The software should assist Leonard during the tenant selection process by providing data-driven insights into eligibility criteria and helping match tenants with available units.</a:t>
            </a:r>
            <a:endParaRPr sz="1000">
              <a:solidFill>
                <a:schemeClr val="dk1"/>
              </a:solidFill>
            </a:endParaRPr>
          </a:p>
          <a:p>
            <a:pPr indent="-292100" lvl="0" marL="457200" rtl="0" algn="l">
              <a:lnSpc>
                <a:spcPct val="115000"/>
              </a:lnSpc>
              <a:spcBef>
                <a:spcPts val="0"/>
              </a:spcBef>
              <a:spcAft>
                <a:spcPts val="0"/>
              </a:spcAft>
              <a:buSzPts val="1000"/>
              <a:buFont typeface="Courier New"/>
              <a:buChar char="o"/>
            </a:pPr>
            <a:r>
              <a:rPr lang="en-US" sz="1000">
                <a:solidFill>
                  <a:schemeClr val="dk1"/>
                </a:solidFill>
              </a:rPr>
              <a:t>Leonard needs software to have an overview of open and closed issues in the property to ensure that residents receive the necessary support services.</a:t>
            </a:r>
            <a:endParaRPr sz="1000"/>
          </a:p>
        </p:txBody>
      </p:sp>
      <p:sp>
        <p:nvSpPr>
          <p:cNvPr id="149" name="Google Shape;149;p17"/>
          <p:cNvSpPr txBox="1"/>
          <p:nvPr/>
        </p:nvSpPr>
        <p:spPr>
          <a:xfrm>
            <a:off x="8013700" y="2943712"/>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PAIN POINTS / FRUSTRATIONS</a:t>
            </a:r>
            <a:endParaRPr b="1" sz="1000">
              <a:solidFill>
                <a:srgbClr val="980000"/>
              </a:solidFill>
            </a:endParaRPr>
          </a:p>
          <a:p>
            <a:pPr indent="0" lvl="0" marL="0" marR="0" rtl="0" algn="l">
              <a:lnSpc>
                <a:spcPct val="133333"/>
              </a:lnSpc>
              <a:spcBef>
                <a:spcPts val="0"/>
              </a:spcBef>
              <a:spcAft>
                <a:spcPts val="0"/>
              </a:spcAft>
              <a:buClr>
                <a:srgbClr val="557288"/>
              </a:buClr>
              <a:buSzPts val="900"/>
              <a:buFont typeface="Arial"/>
              <a:buNone/>
            </a:pPr>
            <a:r>
              <a:t/>
            </a:r>
            <a:endParaRPr b="1" sz="1000">
              <a:solidFill>
                <a:srgbClr val="980000"/>
              </a:solidFill>
            </a:endParaRPr>
          </a:p>
          <a:p>
            <a:pPr indent="-292100" lvl="0" marL="457200" marR="0" rtl="0" algn="l">
              <a:lnSpc>
                <a:spcPct val="133333"/>
              </a:lnSpc>
              <a:spcBef>
                <a:spcPts val="400"/>
              </a:spcBef>
              <a:spcAft>
                <a:spcPts val="0"/>
              </a:spcAft>
              <a:buSzPts val="1000"/>
              <a:buChar char="o"/>
            </a:pPr>
            <a:r>
              <a:rPr lang="en-US" sz="1000"/>
              <a:t>Manual data entry </a:t>
            </a:r>
            <a:r>
              <a:rPr lang="en-US" sz="1000">
                <a:solidFill>
                  <a:schemeClr val="dk1"/>
                </a:solidFill>
              </a:rPr>
              <a:t>can be time-consuming and error-prone.</a:t>
            </a:r>
            <a:endParaRPr sz="1000"/>
          </a:p>
          <a:p>
            <a:pPr indent="-292100" lvl="0" marL="457200" rtl="0" algn="l">
              <a:lnSpc>
                <a:spcPct val="115000"/>
              </a:lnSpc>
              <a:spcBef>
                <a:spcPts val="0"/>
              </a:spcBef>
              <a:spcAft>
                <a:spcPts val="0"/>
              </a:spcAft>
              <a:buSzPts val="1000"/>
              <a:buChar char="o"/>
            </a:pPr>
            <a:r>
              <a:rPr lang="en-US" sz="1000">
                <a:solidFill>
                  <a:schemeClr val="dk1"/>
                </a:solidFill>
              </a:rPr>
              <a:t>Coordinating support services for tenants often involves multiple stakeholders and agencies. The lack of a streamlined system can result in delays or miscommunications that impact tenant well-being.</a:t>
            </a:r>
            <a:endParaRPr sz="1000">
              <a:solidFill>
                <a:schemeClr val="dk1"/>
              </a:solidFill>
            </a:endParaRPr>
          </a:p>
          <a:p>
            <a:pPr indent="-292100" lvl="0" marL="457200" rtl="0" algn="l">
              <a:lnSpc>
                <a:spcPct val="115000"/>
              </a:lnSpc>
              <a:spcBef>
                <a:spcPts val="0"/>
              </a:spcBef>
              <a:spcAft>
                <a:spcPts val="0"/>
              </a:spcAft>
              <a:buClr>
                <a:schemeClr val="dk1"/>
              </a:buClr>
              <a:buSzPts val="1000"/>
              <a:buChar char="o"/>
            </a:pPr>
            <a:r>
              <a:rPr lang="en-US" sz="1000">
                <a:solidFill>
                  <a:schemeClr val="dk1"/>
                </a:solidFill>
              </a:rPr>
              <a:t>Leonard is dealing with sensitive tenant information. Ensuring data security and compliance with data protection regulations is a constant concern.</a:t>
            </a:r>
            <a:endParaRPr sz="1000">
              <a:solidFill>
                <a:schemeClr val="dk1"/>
              </a:solidFill>
            </a:endParaRPr>
          </a:p>
          <a:p>
            <a:pPr indent="0" lvl="0" marL="0" rtl="0" algn="l">
              <a:lnSpc>
                <a:spcPct val="115000"/>
              </a:lnSpc>
              <a:spcBef>
                <a:spcPts val="0"/>
              </a:spcBef>
              <a:spcAft>
                <a:spcPts val="0"/>
              </a:spcAft>
              <a:buNone/>
            </a:pPr>
            <a:r>
              <a:t/>
            </a:r>
            <a:endParaRPr sz="1000">
              <a:solidFill>
                <a:schemeClr val="dk1"/>
              </a:solidFill>
            </a:endParaRPr>
          </a:p>
        </p:txBody>
      </p:sp>
      <p:sp>
        <p:nvSpPr>
          <p:cNvPr id="150" name="Google Shape;150;p17"/>
          <p:cNvSpPr txBox="1"/>
          <p:nvPr/>
        </p:nvSpPr>
        <p:spPr>
          <a:xfrm>
            <a:off x="3708300" y="764350"/>
            <a:ext cx="4775400" cy="300300"/>
          </a:xfrm>
          <a:prstGeom prst="rect">
            <a:avLst/>
          </a:prstGeom>
          <a:noFill/>
          <a:ln>
            <a:noFill/>
          </a:ln>
        </p:spPr>
        <p:txBody>
          <a:bodyPr anchorCtr="0" anchor="t" bIns="93600" lIns="0" spcFirstLastPara="1" rIns="0" wrap="square" tIns="0">
            <a:noAutofit/>
          </a:bodyPr>
          <a:lstStyle/>
          <a:p>
            <a:pPr indent="0" lvl="0" marL="0" rtl="0" algn="l">
              <a:lnSpc>
                <a:spcPct val="133333"/>
              </a:lnSpc>
              <a:spcBef>
                <a:spcPts val="0"/>
              </a:spcBef>
              <a:spcAft>
                <a:spcPts val="0"/>
              </a:spcAft>
              <a:buClr>
                <a:schemeClr val="dk1"/>
              </a:buClr>
              <a:buSzPts val="900"/>
              <a:buFont typeface="Arial"/>
              <a:buNone/>
            </a:pPr>
            <a:r>
              <a:rPr b="1" lang="en-US" sz="1000">
                <a:solidFill>
                  <a:schemeClr val="dk1"/>
                </a:solidFill>
              </a:rPr>
              <a:t>Valeriia Kolesnyk</a:t>
            </a:r>
            <a:endParaRPr b="1" i="0" sz="1000" u="none" cap="none" strike="noStrike">
              <a:solidFill>
                <a:schemeClr val="dk1"/>
              </a:solidFill>
            </a:endParaRPr>
          </a:p>
        </p:txBody>
      </p:sp>
      <p:sp>
        <p:nvSpPr>
          <p:cNvPr id="151" name="Google Shape;151;p17"/>
          <p:cNvSpPr/>
          <p:nvPr/>
        </p:nvSpPr>
        <p:spPr>
          <a:xfrm>
            <a:off x="731520" y="268868"/>
            <a:ext cx="1939200" cy="1529700"/>
          </a:xfrm>
          <a:prstGeom prst="rect">
            <a:avLst/>
          </a:prstGeom>
          <a:solidFill>
            <a:schemeClr val="lt1"/>
          </a:solidFill>
          <a:ln cap="flat" cmpd="sng" w="9525">
            <a:solidFill>
              <a:srgbClr val="7F7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200" u="none" cap="none" strike="noStrike">
                <a:solidFill>
                  <a:schemeClr val="dk1"/>
                </a:solidFill>
                <a:latin typeface="Arial"/>
                <a:ea typeface="Arial"/>
                <a:cs typeface="Arial"/>
                <a:sym typeface="Arial"/>
              </a:rPr>
              <a:t>ADD PHOTO HERE</a:t>
            </a:r>
            <a:endParaRPr/>
          </a:p>
        </p:txBody>
      </p:sp>
      <p:sp>
        <p:nvSpPr>
          <p:cNvPr id="152" name="Google Shape;152;p17"/>
          <p:cNvSpPr txBox="1"/>
          <p:nvPr/>
        </p:nvSpPr>
        <p:spPr>
          <a:xfrm>
            <a:off x="8944263" y="6510528"/>
            <a:ext cx="2871900" cy="190800"/>
          </a:xfrm>
          <a:prstGeom prst="rect">
            <a:avLst/>
          </a:prstGeom>
          <a:noFill/>
          <a:ln>
            <a:noFill/>
          </a:ln>
        </p:spPr>
        <p:txBody>
          <a:bodyPr anchorCtr="0" anchor="t" bIns="93600" lIns="0" spcFirstLastPara="1" rIns="0" wrap="square" tIns="0">
            <a:noAutofit/>
          </a:bodyPr>
          <a:lstStyle/>
          <a:p>
            <a:pPr indent="0" lvl="0" marL="0" marR="0" rtl="0" algn="r">
              <a:lnSpc>
                <a:spcPct val="133333"/>
              </a:lnSpc>
              <a:spcBef>
                <a:spcPts val="0"/>
              </a:spcBef>
              <a:spcAft>
                <a:spcPts val="0"/>
              </a:spcAft>
              <a:buClr>
                <a:srgbClr val="AEABAB"/>
              </a:buClr>
              <a:buSzPts val="900"/>
              <a:buFont typeface="Arial"/>
              <a:buNone/>
            </a:pPr>
            <a:r>
              <a:rPr lang="en-US" sz="900">
                <a:solidFill>
                  <a:srgbClr val="AEABAB"/>
                </a:solidFill>
              </a:rPr>
              <a:t>SEG3101 - Persona</a:t>
            </a:r>
            <a:endParaRPr/>
          </a:p>
        </p:txBody>
      </p:sp>
      <p:sp>
        <p:nvSpPr>
          <p:cNvPr id="153" name="Google Shape;153;p17"/>
          <p:cNvSpPr txBox="1"/>
          <p:nvPr/>
        </p:nvSpPr>
        <p:spPr>
          <a:xfrm>
            <a:off x="3610300" y="5178550"/>
            <a:ext cx="8392500" cy="1242600"/>
          </a:xfrm>
          <a:prstGeom prst="rect">
            <a:avLst/>
          </a:prstGeom>
          <a:noFill/>
          <a:ln>
            <a:noFill/>
          </a:ln>
        </p:spPr>
        <p:txBody>
          <a:bodyPr anchorCtr="0" anchor="t" bIns="91425" lIns="91425" spcFirstLastPara="1" rIns="91425" wrap="square" tIns="91425">
            <a:noAutofit/>
          </a:bodyPr>
          <a:lstStyle/>
          <a:p>
            <a:pPr indent="0" lvl="0" marL="0" rtl="0" algn="l">
              <a:lnSpc>
                <a:spcPct val="133333"/>
              </a:lnSpc>
              <a:spcBef>
                <a:spcPts val="0"/>
              </a:spcBef>
              <a:spcAft>
                <a:spcPts val="0"/>
              </a:spcAft>
              <a:buNone/>
            </a:pPr>
            <a:r>
              <a:rPr b="1" lang="en-US" sz="1000">
                <a:solidFill>
                  <a:srgbClr val="980000"/>
                </a:solidFill>
              </a:rPr>
              <a:t>USER STORIES</a:t>
            </a:r>
            <a:endParaRPr b="1" sz="1000">
              <a:solidFill>
                <a:srgbClr val="980000"/>
              </a:solidFill>
            </a:endParaRPr>
          </a:p>
          <a:p>
            <a:pPr indent="0" lvl="0" marL="0" rtl="0" algn="l">
              <a:lnSpc>
                <a:spcPct val="133333"/>
              </a:lnSpc>
              <a:spcBef>
                <a:spcPts val="0"/>
              </a:spcBef>
              <a:spcAft>
                <a:spcPts val="0"/>
              </a:spcAft>
              <a:buNone/>
            </a:pPr>
            <a:r>
              <a:t/>
            </a:r>
            <a:endParaRPr b="1" sz="1000">
              <a:solidFill>
                <a:srgbClr val="980000"/>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Housing provider, I want to have </a:t>
            </a:r>
            <a:r>
              <a:rPr lang="en-US" sz="1000">
                <a:solidFill>
                  <a:schemeClr val="dk1"/>
                </a:solidFill>
              </a:rPr>
              <a:t>the dashboard to track compliance status for each housing development in real-time such as monitoring income qualifications, rent levels, and adherence to program regulations </a:t>
            </a:r>
            <a:r>
              <a:rPr lang="en-US" sz="1000">
                <a:solidFill>
                  <a:schemeClr val="dk1"/>
                </a:solidFill>
              </a:rPr>
              <a:t>in order to </a:t>
            </a:r>
            <a:r>
              <a:rPr lang="en-US" sz="1000">
                <a:solidFill>
                  <a:schemeClr val="dk1"/>
                </a:solidFill>
              </a:rPr>
              <a:t>address issues proactively.</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a:t>
            </a:r>
            <a:r>
              <a:rPr lang="en-US" sz="1000">
                <a:solidFill>
                  <a:schemeClr val="dk1"/>
                </a:solidFill>
              </a:rPr>
              <a:t>Housing provider,</a:t>
            </a:r>
            <a:r>
              <a:rPr lang="en-US" sz="1000">
                <a:solidFill>
                  <a:schemeClr val="dk1"/>
                </a:solidFill>
              </a:rPr>
              <a:t> I want </a:t>
            </a:r>
            <a:r>
              <a:rPr lang="en-US" sz="1000">
                <a:solidFill>
                  <a:schemeClr val="dk1"/>
                </a:solidFill>
              </a:rPr>
              <a:t>the software to provide insights into eligibility criteria and matching tenants with available units </a:t>
            </a:r>
            <a:r>
              <a:rPr lang="en-US" sz="1000">
                <a:solidFill>
                  <a:schemeClr val="dk1"/>
                </a:solidFill>
              </a:rPr>
              <a:t>in order to </a:t>
            </a:r>
            <a:r>
              <a:rPr lang="en-US" sz="1000">
                <a:solidFill>
                  <a:schemeClr val="dk1"/>
                </a:solidFill>
              </a:rPr>
              <a:t>assist in the tenant selection process.</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a:t>
            </a:r>
            <a:r>
              <a:rPr lang="en-US" sz="1000">
                <a:solidFill>
                  <a:schemeClr val="dk1"/>
                </a:solidFill>
              </a:rPr>
              <a:t>Housing provider, I</a:t>
            </a:r>
            <a:r>
              <a:rPr lang="en-US" sz="1000">
                <a:solidFill>
                  <a:schemeClr val="dk1"/>
                </a:solidFill>
              </a:rPr>
              <a:t> want to </a:t>
            </a:r>
            <a:r>
              <a:rPr lang="en-US" sz="1000">
                <a:solidFill>
                  <a:schemeClr val="dk1"/>
                </a:solidFill>
              </a:rPr>
              <a:t>to analyze tenant demographics such as age, family size, special needs across my properties </a:t>
            </a:r>
            <a:r>
              <a:rPr lang="en-US" sz="1000">
                <a:solidFill>
                  <a:schemeClr val="dk1"/>
                </a:solidFill>
              </a:rPr>
              <a:t>in order to </a:t>
            </a:r>
            <a:r>
              <a:rPr lang="en-US" sz="1000">
                <a:solidFill>
                  <a:schemeClr val="dk1"/>
                </a:solidFill>
              </a:rPr>
              <a:t>help me tailor housing and support services to specific tenant needs.</a:t>
            </a:r>
            <a:endParaRPr sz="1000">
              <a:solidFill>
                <a:schemeClr val="dk1"/>
              </a:solidFill>
            </a:endParaRPr>
          </a:p>
          <a:p>
            <a:pPr indent="0" lvl="0" marL="457200" rtl="0" algn="l">
              <a:lnSpc>
                <a:spcPct val="133333"/>
              </a:lnSpc>
              <a:spcBef>
                <a:spcPts val="0"/>
              </a:spcBef>
              <a:spcAft>
                <a:spcPts val="0"/>
              </a:spcAft>
              <a:buNone/>
            </a:pPr>
            <a:r>
              <a:t/>
            </a:r>
            <a:endParaRPr sz="1000">
              <a:solidFill>
                <a:schemeClr val="dk1"/>
              </a:solidFill>
            </a:endParaRPr>
          </a:p>
        </p:txBody>
      </p:sp>
      <p:pic>
        <p:nvPicPr>
          <p:cNvPr id="154" name="Google Shape;154;p17"/>
          <p:cNvPicPr preferRelativeResize="0"/>
          <p:nvPr/>
        </p:nvPicPr>
        <p:blipFill>
          <a:blip r:embed="rId3">
            <a:alphaModFix/>
          </a:blip>
          <a:stretch>
            <a:fillRect/>
          </a:stretch>
        </p:blipFill>
        <p:spPr>
          <a:xfrm>
            <a:off x="731521" y="268875"/>
            <a:ext cx="2058015" cy="1656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8"/>
          <p:cNvSpPr txBox="1"/>
          <p:nvPr/>
        </p:nvSpPr>
        <p:spPr>
          <a:xfrm>
            <a:off x="731525" y="1996825"/>
            <a:ext cx="2375700" cy="45138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900" u="none" cap="none" strike="noStrike">
                <a:solidFill>
                  <a:srgbClr val="980000"/>
                </a:solidFill>
              </a:rPr>
              <a:t>ABOUT </a:t>
            </a:r>
            <a:endParaRPr b="1">
              <a:solidFill>
                <a:srgbClr val="980000"/>
              </a:solidFill>
            </a:endParaRPr>
          </a:p>
          <a:p>
            <a:pPr indent="0" lvl="0" marL="0" marR="0" rtl="0" algn="l">
              <a:lnSpc>
                <a:spcPct val="133333"/>
              </a:lnSpc>
              <a:spcBef>
                <a:spcPts val="600"/>
              </a:spcBef>
              <a:spcAft>
                <a:spcPts val="0"/>
              </a:spcAft>
              <a:buClr>
                <a:srgbClr val="1F2325"/>
              </a:buClr>
              <a:buSzPts val="900"/>
              <a:buFont typeface="Arial"/>
              <a:buNone/>
            </a:pPr>
            <a:r>
              <a:rPr b="1" lang="en-US" sz="900"/>
              <a:t>Demographics: </a:t>
            </a:r>
            <a:r>
              <a:rPr lang="en-US" sz="900"/>
              <a:t>45 y.o., </a:t>
            </a:r>
            <a:r>
              <a:rPr lang="en-US" sz="900"/>
              <a:t> Ottawa, ON</a:t>
            </a:r>
            <a:endParaRPr sz="900"/>
          </a:p>
          <a:p>
            <a:pPr indent="0" lvl="0" marL="0" marR="0" rtl="0" algn="l">
              <a:lnSpc>
                <a:spcPct val="133333"/>
              </a:lnSpc>
              <a:spcBef>
                <a:spcPts val="600"/>
              </a:spcBef>
              <a:spcAft>
                <a:spcPts val="0"/>
              </a:spcAft>
              <a:buClr>
                <a:srgbClr val="1F2325"/>
              </a:buClr>
              <a:buSzPts val="900"/>
              <a:buFont typeface="Arial"/>
              <a:buNone/>
            </a:pPr>
            <a:r>
              <a:rPr lang="en-US" sz="900"/>
              <a:t> Master’s degree in Social Work</a:t>
            </a:r>
            <a:endParaRPr sz="900"/>
          </a:p>
          <a:p>
            <a:pPr indent="0" lvl="0" marL="0" marR="0" rtl="0" algn="l">
              <a:lnSpc>
                <a:spcPct val="133333"/>
              </a:lnSpc>
              <a:spcBef>
                <a:spcPts val="600"/>
              </a:spcBef>
              <a:spcAft>
                <a:spcPts val="0"/>
              </a:spcAft>
              <a:buClr>
                <a:srgbClr val="1F2325"/>
              </a:buClr>
              <a:buSzPts val="900"/>
              <a:buFont typeface="Arial"/>
              <a:buNone/>
            </a:pPr>
            <a:r>
              <a:t/>
            </a:r>
            <a:endParaRPr sz="900"/>
          </a:p>
          <a:p>
            <a:pPr indent="0" lvl="0" marL="0" marR="0" rtl="0" algn="l">
              <a:lnSpc>
                <a:spcPct val="133333"/>
              </a:lnSpc>
              <a:spcBef>
                <a:spcPts val="600"/>
              </a:spcBef>
              <a:spcAft>
                <a:spcPts val="0"/>
              </a:spcAft>
              <a:buClr>
                <a:srgbClr val="1F2325"/>
              </a:buClr>
              <a:buSzPts val="900"/>
              <a:buFont typeface="Arial"/>
              <a:buNone/>
            </a:pPr>
            <a:r>
              <a:rPr b="1" i="0" lang="en-US" sz="900" u="none" cap="none" strike="noStrike">
                <a:latin typeface="Arial"/>
                <a:ea typeface="Arial"/>
                <a:cs typeface="Arial"/>
                <a:sym typeface="Arial"/>
              </a:rPr>
              <a:t>Qualifications:</a:t>
            </a:r>
            <a:r>
              <a:rPr b="0" i="0" lang="en-US" sz="900" u="none" cap="none" strike="noStrike">
                <a:latin typeface="Arial"/>
                <a:ea typeface="Arial"/>
                <a:cs typeface="Arial"/>
                <a:sym typeface="Arial"/>
              </a:rPr>
              <a:t> </a:t>
            </a:r>
            <a:r>
              <a:rPr lang="en-US" sz="900"/>
              <a:t>Over a decade of leadership experience in the non-profit sector, specializing in managing and expanding affordable housing.</a:t>
            </a:r>
            <a:endParaRPr sz="900"/>
          </a:p>
          <a:p>
            <a:pPr indent="0" lvl="0" marL="0" marR="0" rtl="0" algn="l">
              <a:lnSpc>
                <a:spcPct val="133333"/>
              </a:lnSpc>
              <a:spcBef>
                <a:spcPts val="600"/>
              </a:spcBef>
              <a:spcAft>
                <a:spcPts val="0"/>
              </a:spcAft>
              <a:buClr>
                <a:srgbClr val="1F2325"/>
              </a:buClr>
              <a:buSzPts val="900"/>
              <a:buFont typeface="Arial"/>
              <a:buNone/>
            </a:pPr>
            <a:r>
              <a:t/>
            </a:r>
            <a:endParaRPr sz="900"/>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Work environment</a:t>
            </a:r>
            <a:r>
              <a:rPr b="1" i="0" lang="en-US" sz="900" u="none" cap="none" strike="noStrike">
                <a:latin typeface="Arial"/>
                <a:ea typeface="Arial"/>
                <a:cs typeface="Arial"/>
                <a:sym typeface="Arial"/>
              </a:rPr>
              <a:t>: </a:t>
            </a:r>
            <a:r>
              <a:rPr lang="en-US" sz="900"/>
              <a:t>Works at office in the housing organization.</a:t>
            </a:r>
            <a:endParaRPr sz="900"/>
          </a:p>
          <a:p>
            <a:pPr indent="0" lvl="0" marL="0" marR="0" rtl="0" algn="l">
              <a:lnSpc>
                <a:spcPct val="133333"/>
              </a:lnSpc>
              <a:spcBef>
                <a:spcPts val="400"/>
              </a:spcBef>
              <a:spcAft>
                <a:spcPts val="0"/>
              </a:spcAft>
              <a:buClr>
                <a:srgbClr val="1F2325"/>
              </a:buClr>
              <a:buSzPts val="900"/>
              <a:buFont typeface="Arial"/>
              <a:buNone/>
            </a:pPr>
            <a:r>
              <a:t/>
            </a:r>
            <a:endParaRPr sz="900"/>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Equipment:</a:t>
            </a:r>
            <a:r>
              <a:rPr b="0" i="0" lang="en-US" sz="900" u="none" cap="none" strike="noStrike">
                <a:latin typeface="Arial"/>
                <a:ea typeface="Arial"/>
                <a:cs typeface="Arial"/>
                <a:sym typeface="Arial"/>
              </a:rPr>
              <a:t> </a:t>
            </a:r>
            <a:r>
              <a:rPr lang="en-US" sz="900"/>
              <a:t>Phone + Computer</a:t>
            </a:r>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solidFill>
                <a:srgbClr val="1F2325"/>
              </a:solidFill>
              <a:latin typeface="Arial"/>
              <a:ea typeface="Arial"/>
              <a:cs typeface="Arial"/>
              <a:sym typeface="Arial"/>
            </a:endParaRPr>
          </a:p>
          <a:p>
            <a:pPr indent="0" lvl="0" marL="0" marR="0" rtl="0" algn="l">
              <a:lnSpc>
                <a:spcPct val="133333"/>
              </a:lnSpc>
              <a:spcBef>
                <a:spcPts val="400"/>
              </a:spcBef>
              <a:spcAft>
                <a:spcPts val="0"/>
              </a:spcAft>
              <a:buClr>
                <a:srgbClr val="557288"/>
              </a:buClr>
              <a:buSzPts val="900"/>
              <a:buFont typeface="Arial"/>
              <a:buNone/>
            </a:pPr>
            <a:r>
              <a:rPr b="1" lang="en-US" sz="900">
                <a:solidFill>
                  <a:srgbClr val="980000"/>
                </a:solidFill>
              </a:rPr>
              <a:t>COLLABORATES</a:t>
            </a:r>
            <a:r>
              <a:rPr b="1" i="0" lang="en-US" sz="900" u="none" cap="none" strike="noStrike">
                <a:solidFill>
                  <a:srgbClr val="980000"/>
                </a:solidFill>
              </a:rPr>
              <a:t> WITH…</a:t>
            </a:r>
            <a:endParaRPr b="1" i="0" sz="900" u="none" cap="none" strike="noStrike">
              <a:solidFill>
                <a:srgbClr val="980000"/>
              </a:solidFill>
            </a:endParaRPr>
          </a:p>
          <a:p>
            <a:pPr indent="-285750" lvl="0" marL="457200" rtl="0" algn="l">
              <a:lnSpc>
                <a:spcPct val="133333"/>
              </a:lnSpc>
              <a:spcBef>
                <a:spcPts val="600"/>
              </a:spcBef>
              <a:spcAft>
                <a:spcPts val="0"/>
              </a:spcAft>
              <a:buClr>
                <a:schemeClr val="dk1"/>
              </a:buClr>
              <a:buSzPts val="900"/>
              <a:buChar char="●"/>
            </a:pPr>
            <a:r>
              <a:rPr lang="en-US" sz="900">
                <a:solidFill>
                  <a:schemeClr val="dk1"/>
                </a:solidFill>
              </a:rPr>
              <a:t>Board of Directors</a:t>
            </a:r>
            <a:endParaRPr sz="900">
              <a:solidFill>
                <a:schemeClr val="dk1"/>
              </a:solidFill>
            </a:endParaRPr>
          </a:p>
          <a:p>
            <a:pPr indent="-285750" lvl="0" marL="457200" rtl="0" algn="l">
              <a:lnSpc>
                <a:spcPct val="133333"/>
              </a:lnSpc>
              <a:spcBef>
                <a:spcPts val="0"/>
              </a:spcBef>
              <a:spcAft>
                <a:spcPts val="0"/>
              </a:spcAft>
              <a:buClr>
                <a:schemeClr val="dk1"/>
              </a:buClr>
              <a:buSzPts val="900"/>
              <a:buChar char="●"/>
            </a:pPr>
            <a:r>
              <a:rPr lang="en-US" sz="900">
                <a:solidFill>
                  <a:schemeClr val="dk1"/>
                </a:solidFill>
              </a:rPr>
              <a:t>Management Team</a:t>
            </a:r>
            <a:endParaRPr sz="900">
              <a:solidFill>
                <a:schemeClr val="dk1"/>
              </a:solidFill>
            </a:endParaRPr>
          </a:p>
          <a:p>
            <a:pPr indent="-285750" lvl="0" marL="457200" rtl="0" algn="l">
              <a:lnSpc>
                <a:spcPct val="133333"/>
              </a:lnSpc>
              <a:spcBef>
                <a:spcPts val="0"/>
              </a:spcBef>
              <a:spcAft>
                <a:spcPts val="0"/>
              </a:spcAft>
              <a:buClr>
                <a:schemeClr val="dk1"/>
              </a:buClr>
              <a:buSzPts val="900"/>
              <a:buChar char="●"/>
            </a:pPr>
            <a:r>
              <a:rPr lang="en-US" sz="900">
                <a:solidFill>
                  <a:schemeClr val="dk1"/>
                </a:solidFill>
              </a:rPr>
              <a:t>Government Agencies</a:t>
            </a:r>
            <a:endParaRPr sz="900">
              <a:solidFill>
                <a:schemeClr val="dk1"/>
              </a:solidFill>
            </a:endParaRPr>
          </a:p>
          <a:p>
            <a:pPr indent="-285750" lvl="0" marL="457200" rtl="0" algn="l">
              <a:lnSpc>
                <a:spcPct val="133333"/>
              </a:lnSpc>
              <a:spcBef>
                <a:spcPts val="0"/>
              </a:spcBef>
              <a:spcAft>
                <a:spcPts val="0"/>
              </a:spcAft>
              <a:buClr>
                <a:schemeClr val="dk1"/>
              </a:buClr>
              <a:buSzPts val="900"/>
              <a:buChar char="●"/>
            </a:pPr>
            <a:r>
              <a:rPr lang="en-US" sz="900">
                <a:solidFill>
                  <a:schemeClr val="dk1"/>
                </a:solidFill>
              </a:rPr>
              <a:t>Social Workers and Support Staff</a:t>
            </a:r>
            <a:endParaRPr sz="900">
              <a:solidFill>
                <a:schemeClr val="dk1"/>
              </a:solidFill>
            </a:endParaRPr>
          </a:p>
        </p:txBody>
      </p:sp>
      <p:sp>
        <p:nvSpPr>
          <p:cNvPr id="160" name="Google Shape;160;p18"/>
          <p:cNvSpPr txBox="1"/>
          <p:nvPr/>
        </p:nvSpPr>
        <p:spPr>
          <a:xfrm>
            <a:off x="3647177" y="719850"/>
            <a:ext cx="8169000" cy="5523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Clr>
                <a:srgbClr val="557288"/>
              </a:buClr>
              <a:buSzPts val="3600"/>
              <a:buFont typeface="Arial"/>
              <a:buNone/>
            </a:pPr>
            <a:r>
              <a:rPr b="1" lang="en-US" sz="3300">
                <a:solidFill>
                  <a:srgbClr val="980000"/>
                </a:solidFill>
              </a:rPr>
              <a:t>Howard</a:t>
            </a:r>
            <a:r>
              <a:rPr b="1" lang="en-US" sz="3300">
                <a:solidFill>
                  <a:srgbClr val="980000"/>
                </a:solidFill>
              </a:rPr>
              <a:t>, the Director of the Non-Profit Housing Organization</a:t>
            </a:r>
            <a:endParaRPr b="1" sz="3600">
              <a:solidFill>
                <a:srgbClr val="980000"/>
              </a:solidFill>
            </a:endParaRPr>
          </a:p>
        </p:txBody>
      </p:sp>
      <p:sp>
        <p:nvSpPr>
          <p:cNvPr id="161" name="Google Shape;161;p18"/>
          <p:cNvSpPr txBox="1"/>
          <p:nvPr/>
        </p:nvSpPr>
        <p:spPr>
          <a:xfrm>
            <a:off x="3651388" y="17682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MAIN GOALS</a:t>
            </a:r>
            <a:endParaRPr b="1" sz="1000">
              <a:solidFill>
                <a:srgbClr val="980000"/>
              </a:solidFill>
            </a:endParaRPr>
          </a:p>
          <a:p>
            <a:pPr indent="-177800" lvl="0" marL="171450" marR="0" rtl="0" algn="l">
              <a:lnSpc>
                <a:spcPct val="133333"/>
              </a:lnSpc>
              <a:spcBef>
                <a:spcPts val="600"/>
              </a:spcBef>
              <a:spcAft>
                <a:spcPts val="0"/>
              </a:spcAft>
              <a:buSzPts val="1000"/>
              <a:buFont typeface="Courier New"/>
              <a:buChar char="o"/>
            </a:pPr>
            <a:r>
              <a:rPr lang="en-US" sz="1000"/>
              <a:t>To expand the organization's affordable housing portfolio by overseeing the acquisition, development, and management of new housing projects.</a:t>
            </a:r>
            <a:endParaRPr sz="1000"/>
          </a:p>
          <a:p>
            <a:pPr indent="-177800" lvl="0" marL="171450" marR="0" rtl="0" algn="l">
              <a:lnSpc>
                <a:spcPct val="133333"/>
              </a:lnSpc>
              <a:spcBef>
                <a:spcPts val="600"/>
              </a:spcBef>
              <a:spcAft>
                <a:spcPts val="0"/>
              </a:spcAft>
              <a:buSzPts val="1000"/>
              <a:buFont typeface="Courier New"/>
              <a:buChar char="o"/>
            </a:pPr>
            <a:r>
              <a:rPr lang="en-US" sz="1000"/>
              <a:t>To strengthen partnerships and efforts to influence and shape housing policies at the local and provincial levels.</a:t>
            </a:r>
            <a:endParaRPr sz="1000"/>
          </a:p>
          <a:p>
            <a:pPr indent="0" lvl="0" marL="457200" marR="0" rtl="0" algn="l">
              <a:lnSpc>
                <a:spcPct val="133333"/>
              </a:lnSpc>
              <a:spcBef>
                <a:spcPts val="600"/>
              </a:spcBef>
              <a:spcAft>
                <a:spcPts val="0"/>
              </a:spcAft>
              <a:buNone/>
            </a:pPr>
            <a:r>
              <a:t/>
            </a:r>
            <a:endParaRPr sz="1000"/>
          </a:p>
        </p:txBody>
      </p:sp>
      <p:sp>
        <p:nvSpPr>
          <p:cNvPr id="162" name="Google Shape;162;p18"/>
          <p:cNvSpPr txBox="1"/>
          <p:nvPr/>
        </p:nvSpPr>
        <p:spPr>
          <a:xfrm>
            <a:off x="8045145" y="17682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RESPONSIBILITIES</a:t>
            </a:r>
            <a:endParaRPr b="1" sz="1000">
              <a:solidFill>
                <a:srgbClr val="980000"/>
              </a:solidFill>
            </a:endParaRPr>
          </a:p>
          <a:p>
            <a:pPr indent="-177800" lvl="0" marL="171450" marR="0" rtl="0" algn="l">
              <a:lnSpc>
                <a:spcPct val="133333"/>
              </a:lnSpc>
              <a:spcBef>
                <a:spcPts val="600"/>
              </a:spcBef>
              <a:spcAft>
                <a:spcPts val="0"/>
              </a:spcAft>
              <a:buSzPts val="1000"/>
              <a:buFont typeface="Courier New"/>
              <a:buChar char="o"/>
            </a:pPr>
            <a:r>
              <a:rPr lang="en-US" sz="1000"/>
              <a:t>Howard is responsible for developing and implementing the strategic direction, including setting goals, defining the organization's mission, and planning expansion efforts.</a:t>
            </a:r>
            <a:endParaRPr sz="1000"/>
          </a:p>
          <a:p>
            <a:pPr indent="-177800" lvl="0" marL="171450" marR="0" rtl="0" algn="l">
              <a:lnSpc>
                <a:spcPct val="133333"/>
              </a:lnSpc>
              <a:spcBef>
                <a:spcPts val="400"/>
              </a:spcBef>
              <a:spcAft>
                <a:spcPts val="0"/>
              </a:spcAft>
              <a:buSzPts val="1000"/>
              <a:buFont typeface="Courier New"/>
              <a:buChar char="o"/>
            </a:pPr>
            <a:r>
              <a:rPr lang="en-US" sz="1000"/>
              <a:t>Howard is responsible for allocation of resources, including staff, properties, and finances, to ensure efficient and effective program delivery.</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p:txBody>
      </p:sp>
      <p:sp>
        <p:nvSpPr>
          <p:cNvPr id="163" name="Google Shape;163;p18"/>
          <p:cNvSpPr txBox="1"/>
          <p:nvPr/>
        </p:nvSpPr>
        <p:spPr>
          <a:xfrm>
            <a:off x="3651375" y="3510625"/>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NEEDS</a:t>
            </a:r>
            <a:endParaRPr b="1" sz="1500">
              <a:solidFill>
                <a:srgbClr val="980000"/>
              </a:solidFill>
            </a:endParaRPr>
          </a:p>
          <a:p>
            <a:pPr indent="-177800" lvl="0" marL="171450" marR="0" rtl="0" algn="l">
              <a:lnSpc>
                <a:spcPct val="133333"/>
              </a:lnSpc>
              <a:spcBef>
                <a:spcPts val="600"/>
              </a:spcBef>
              <a:spcAft>
                <a:spcPts val="0"/>
              </a:spcAft>
              <a:buSzPts val="1000"/>
              <a:buFont typeface="Courier New"/>
              <a:buChar char="o"/>
            </a:pPr>
            <a:r>
              <a:rPr lang="en-US" sz="1000"/>
              <a:t>Securing consistent funding sources to sustain and expand the organization's housing projects.</a:t>
            </a:r>
            <a:endParaRPr sz="1500"/>
          </a:p>
          <a:p>
            <a:pPr indent="-177800" lvl="0" marL="171450" marR="0" rtl="0" algn="l">
              <a:lnSpc>
                <a:spcPct val="133333"/>
              </a:lnSpc>
              <a:spcBef>
                <a:spcPts val="400"/>
              </a:spcBef>
              <a:spcAft>
                <a:spcPts val="0"/>
              </a:spcAft>
              <a:buSzPts val="1000"/>
              <a:buFont typeface="Courier New"/>
              <a:buChar char="o"/>
            </a:pPr>
            <a:r>
              <a:rPr lang="en-US" sz="1000"/>
              <a:t>Skilled team to manage housing projects and provide support services.</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lang="en-US" sz="1000"/>
              <a:t>Maintaining partnerships with government agencies, and community organizations for accessing resources and expertise.</a:t>
            </a:r>
            <a:endParaRPr b="0" i="0" sz="1000" u="none" cap="none" strike="noStrike">
              <a:latin typeface="Arial"/>
              <a:ea typeface="Arial"/>
              <a:cs typeface="Arial"/>
              <a:sym typeface="Arial"/>
            </a:endParaRPr>
          </a:p>
        </p:txBody>
      </p:sp>
      <p:sp>
        <p:nvSpPr>
          <p:cNvPr id="164" name="Google Shape;164;p18"/>
          <p:cNvSpPr txBox="1"/>
          <p:nvPr/>
        </p:nvSpPr>
        <p:spPr>
          <a:xfrm>
            <a:off x="8045150" y="3510625"/>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PAIN POINTS / FRUSTRATIONS</a:t>
            </a:r>
            <a:endParaRPr b="1" sz="1000">
              <a:solidFill>
                <a:srgbClr val="980000"/>
              </a:solidFill>
            </a:endParaRPr>
          </a:p>
          <a:p>
            <a:pPr indent="-177800" lvl="0" marL="171450" marR="0" rtl="0" algn="l">
              <a:lnSpc>
                <a:spcPct val="133333"/>
              </a:lnSpc>
              <a:spcBef>
                <a:spcPts val="600"/>
              </a:spcBef>
              <a:spcAft>
                <a:spcPts val="0"/>
              </a:spcAft>
              <a:buSzPts val="1000"/>
              <a:buFont typeface="Courier New"/>
              <a:buChar char="o"/>
            </a:pPr>
            <a:r>
              <a:rPr lang="en-US" sz="1000"/>
              <a:t>Securing stable funding sources in the competitive non-profit sector can be challenging.</a:t>
            </a:r>
            <a:endParaRPr sz="1000"/>
          </a:p>
          <a:p>
            <a:pPr indent="-177800" lvl="0" marL="171450" marR="0" rtl="0" algn="l">
              <a:lnSpc>
                <a:spcPct val="133333"/>
              </a:lnSpc>
              <a:spcBef>
                <a:spcPts val="400"/>
              </a:spcBef>
              <a:spcAft>
                <a:spcPts val="0"/>
              </a:spcAft>
              <a:buSzPts val="1000"/>
              <a:buFont typeface="Courier New"/>
              <a:buChar char="o"/>
            </a:pPr>
            <a:r>
              <a:rPr lang="en-US" sz="1000"/>
              <a:t>Ensuring the long-term sustainability of housing initiatives, including maintenance and support services, is an ongoing concern.</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lang="en-US" sz="1000"/>
              <a:t>Balancing limited resources while meeting the growing demand for affordable housing can be a significant challenge.</a:t>
            </a:r>
            <a:endParaRPr b="0" i="0" sz="1000" u="none" cap="none" strike="noStrike">
              <a:latin typeface="Arial"/>
              <a:ea typeface="Arial"/>
              <a:cs typeface="Arial"/>
              <a:sym typeface="Arial"/>
            </a:endParaRPr>
          </a:p>
        </p:txBody>
      </p:sp>
      <p:sp>
        <p:nvSpPr>
          <p:cNvPr id="165" name="Google Shape;165;p18"/>
          <p:cNvSpPr txBox="1"/>
          <p:nvPr/>
        </p:nvSpPr>
        <p:spPr>
          <a:xfrm>
            <a:off x="3647175" y="1323250"/>
            <a:ext cx="4775400" cy="300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chemeClr val="dk1"/>
              </a:buClr>
              <a:buSzPts val="900"/>
              <a:buFont typeface="Arial"/>
              <a:buNone/>
            </a:pPr>
            <a:r>
              <a:rPr b="1" lang="en-US" sz="1000">
                <a:solidFill>
                  <a:schemeClr val="dk1"/>
                </a:solidFill>
              </a:rPr>
              <a:t>Vishal Parekh</a:t>
            </a:r>
            <a:endParaRPr b="1" i="0" sz="1000" u="none" cap="none" strike="noStrike">
              <a:solidFill>
                <a:schemeClr val="dk1"/>
              </a:solidFill>
            </a:endParaRPr>
          </a:p>
        </p:txBody>
      </p:sp>
      <p:sp>
        <p:nvSpPr>
          <p:cNvPr id="166" name="Google Shape;166;p18"/>
          <p:cNvSpPr txBox="1"/>
          <p:nvPr/>
        </p:nvSpPr>
        <p:spPr>
          <a:xfrm>
            <a:off x="8944263" y="6510528"/>
            <a:ext cx="2871900" cy="190800"/>
          </a:xfrm>
          <a:prstGeom prst="rect">
            <a:avLst/>
          </a:prstGeom>
          <a:noFill/>
          <a:ln>
            <a:noFill/>
          </a:ln>
        </p:spPr>
        <p:txBody>
          <a:bodyPr anchorCtr="0" anchor="t" bIns="93600" lIns="0" spcFirstLastPara="1" rIns="0" wrap="square" tIns="0">
            <a:noAutofit/>
          </a:bodyPr>
          <a:lstStyle/>
          <a:p>
            <a:pPr indent="0" lvl="0" marL="0" marR="0" rtl="0" algn="r">
              <a:lnSpc>
                <a:spcPct val="133333"/>
              </a:lnSpc>
              <a:spcBef>
                <a:spcPts val="0"/>
              </a:spcBef>
              <a:spcAft>
                <a:spcPts val="0"/>
              </a:spcAft>
              <a:buClr>
                <a:srgbClr val="AEABAB"/>
              </a:buClr>
              <a:buSzPts val="900"/>
              <a:buFont typeface="Arial"/>
              <a:buNone/>
            </a:pPr>
            <a:r>
              <a:rPr lang="en-US" sz="900">
                <a:solidFill>
                  <a:srgbClr val="AEABAB"/>
                </a:solidFill>
              </a:rPr>
              <a:t>SEG3101 - Persona</a:t>
            </a:r>
            <a:endParaRPr/>
          </a:p>
        </p:txBody>
      </p:sp>
      <p:sp>
        <p:nvSpPr>
          <p:cNvPr id="167" name="Google Shape;167;p18"/>
          <p:cNvSpPr txBox="1"/>
          <p:nvPr/>
        </p:nvSpPr>
        <p:spPr>
          <a:xfrm>
            <a:off x="3584350" y="5225375"/>
            <a:ext cx="8392500" cy="1242600"/>
          </a:xfrm>
          <a:prstGeom prst="rect">
            <a:avLst/>
          </a:prstGeom>
          <a:noFill/>
          <a:ln>
            <a:noFill/>
          </a:ln>
        </p:spPr>
        <p:txBody>
          <a:bodyPr anchorCtr="0" anchor="t" bIns="91425" lIns="91425" spcFirstLastPara="1" rIns="91425" wrap="square" tIns="91425">
            <a:noAutofit/>
          </a:bodyPr>
          <a:lstStyle/>
          <a:p>
            <a:pPr indent="0" lvl="0" marL="0" rtl="0" algn="l">
              <a:lnSpc>
                <a:spcPct val="133333"/>
              </a:lnSpc>
              <a:spcBef>
                <a:spcPts val="0"/>
              </a:spcBef>
              <a:spcAft>
                <a:spcPts val="0"/>
              </a:spcAft>
              <a:buNone/>
            </a:pPr>
            <a:r>
              <a:rPr b="1" lang="en-US" sz="1000">
                <a:solidFill>
                  <a:srgbClr val="980000"/>
                </a:solidFill>
              </a:rPr>
              <a:t>USER STORIES</a:t>
            </a:r>
            <a:endParaRPr b="1" sz="1000">
              <a:solidFill>
                <a:srgbClr val="980000"/>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Director of a non-profit housing organization, I want to establish partnerships with local government agencies to advocate for policies that promote affordable housing, in order to create a more supportive regulatory environment for our initiatives.</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Director of a non-profit housing organization, I want to allocate resources efficiently to acquire and develop new housing properties, in order to expand our affordable housing portfolio and meet the growing demand.</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Director, I want to develop long-term sustainability plans for our housing projects, including maintenance and support services, in order to ensure the well-being and stability of our residents over time.</a:t>
            </a:r>
            <a:endParaRPr sz="1000">
              <a:solidFill>
                <a:schemeClr val="dk1"/>
              </a:solidFill>
            </a:endParaRPr>
          </a:p>
        </p:txBody>
      </p:sp>
      <p:pic>
        <p:nvPicPr>
          <p:cNvPr id="168" name="Google Shape;168;p18"/>
          <p:cNvPicPr preferRelativeResize="0"/>
          <p:nvPr/>
        </p:nvPicPr>
        <p:blipFill>
          <a:blip r:embed="rId3">
            <a:alphaModFix/>
          </a:blip>
          <a:stretch>
            <a:fillRect/>
          </a:stretch>
        </p:blipFill>
        <p:spPr>
          <a:xfrm>
            <a:off x="731525" y="152400"/>
            <a:ext cx="2283042" cy="1692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9"/>
          <p:cNvSpPr txBox="1"/>
          <p:nvPr/>
        </p:nvSpPr>
        <p:spPr>
          <a:xfrm>
            <a:off x="619125" y="1996825"/>
            <a:ext cx="2488200" cy="45138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900" u="none" cap="none" strike="noStrike">
                <a:solidFill>
                  <a:srgbClr val="980000"/>
                </a:solidFill>
              </a:rPr>
              <a:t>ABOUT </a:t>
            </a:r>
            <a:endParaRPr b="1">
              <a:solidFill>
                <a:srgbClr val="980000"/>
              </a:solidFill>
            </a:endParaRPr>
          </a:p>
          <a:p>
            <a:pPr indent="0" lvl="0" marL="0" marR="0" rtl="0" algn="l">
              <a:lnSpc>
                <a:spcPct val="133333"/>
              </a:lnSpc>
              <a:spcBef>
                <a:spcPts val="600"/>
              </a:spcBef>
              <a:spcAft>
                <a:spcPts val="0"/>
              </a:spcAft>
              <a:buClr>
                <a:srgbClr val="1F2325"/>
              </a:buClr>
              <a:buSzPts val="900"/>
              <a:buFont typeface="Arial"/>
              <a:buNone/>
            </a:pPr>
            <a:r>
              <a:rPr b="1" lang="en-US" sz="900"/>
              <a:t>Demographics: </a:t>
            </a:r>
            <a:r>
              <a:rPr lang="en-US" sz="900"/>
              <a:t>35 years old. Bachelor’s degree in Computer engineering. worked at a tech startup before joining the DASH project.</a:t>
            </a:r>
            <a:endParaRPr sz="900"/>
          </a:p>
          <a:p>
            <a:pPr indent="0" lvl="0" marL="0" marR="0" rtl="0" algn="l">
              <a:lnSpc>
                <a:spcPct val="133333"/>
              </a:lnSpc>
              <a:spcBef>
                <a:spcPts val="600"/>
              </a:spcBef>
              <a:spcAft>
                <a:spcPts val="0"/>
              </a:spcAft>
              <a:buClr>
                <a:srgbClr val="1F2325"/>
              </a:buClr>
              <a:buSzPts val="900"/>
              <a:buFont typeface="Arial"/>
              <a:buNone/>
            </a:pPr>
            <a:r>
              <a:rPr b="1" i="0" lang="en-US" sz="900" u="none" cap="none" strike="noStrike">
                <a:latin typeface="Arial"/>
                <a:ea typeface="Arial"/>
                <a:cs typeface="Arial"/>
                <a:sym typeface="Arial"/>
              </a:rPr>
              <a:t>Qualifications:</a:t>
            </a:r>
            <a:r>
              <a:rPr lang="en-US" sz="900"/>
              <a:t>over 10 years of experience in system administration, including 5 years at a leading software development company where she specialized in cloud technologies.</a:t>
            </a:r>
            <a:endParaRPr sz="900"/>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Work environment:</a:t>
            </a:r>
            <a:r>
              <a:rPr b="0" i="0" lang="en-US" sz="900" u="none" cap="none" strike="noStrike">
                <a:latin typeface="Arial"/>
                <a:ea typeface="Arial"/>
                <a:cs typeface="Arial"/>
                <a:sym typeface="Arial"/>
              </a:rPr>
              <a:t> </a:t>
            </a:r>
            <a:r>
              <a:rPr lang="en-US" sz="900"/>
              <a:t>Janine primarily works from the central office but sometimes visits different data centers for on-site inspections and meetings.</a:t>
            </a:r>
            <a:endParaRPr sz="900"/>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Equipment:</a:t>
            </a:r>
            <a:r>
              <a:rPr b="0" i="0" lang="en-US" sz="900" u="none" cap="none" strike="noStrike">
                <a:latin typeface="Arial"/>
                <a:ea typeface="Arial"/>
                <a:cs typeface="Arial"/>
                <a:sym typeface="Arial"/>
              </a:rPr>
              <a:t> workstation with dual monitors, a company</a:t>
            </a:r>
            <a:r>
              <a:rPr lang="en-US" sz="900"/>
              <a:t> </a:t>
            </a:r>
            <a:r>
              <a:rPr b="0" i="0" lang="en-US" sz="900" u="none" cap="none" strike="noStrike">
                <a:latin typeface="Arial"/>
                <a:ea typeface="Arial"/>
                <a:cs typeface="Arial"/>
                <a:sym typeface="Arial"/>
              </a:rPr>
              <a:t>laptop for remote work,and Smartphone</a:t>
            </a:r>
            <a:endParaRPr sz="900"/>
          </a:p>
          <a:p>
            <a:pPr indent="0" lvl="0" marL="0" marR="0" rtl="0" algn="l">
              <a:lnSpc>
                <a:spcPct val="133333"/>
              </a:lnSpc>
              <a:spcBef>
                <a:spcPts val="400"/>
              </a:spcBef>
              <a:spcAft>
                <a:spcPts val="0"/>
              </a:spcAft>
              <a:buClr>
                <a:srgbClr val="1F2325"/>
              </a:buClr>
              <a:buSzPts val="900"/>
              <a:buFont typeface="Arial"/>
              <a:buNone/>
            </a:pPr>
            <a:r>
              <a:rPr b="1" lang="en-US" sz="900">
                <a:solidFill>
                  <a:srgbClr val="980000"/>
                </a:solidFill>
              </a:rPr>
              <a:t>COLLABORATES</a:t>
            </a:r>
            <a:r>
              <a:rPr b="1" i="0" lang="en-US" sz="900" u="none" cap="none" strike="noStrike">
                <a:solidFill>
                  <a:srgbClr val="980000"/>
                </a:solidFill>
              </a:rPr>
              <a:t> WITH…</a:t>
            </a:r>
            <a:endParaRPr b="1" i="0" sz="900" u="none" cap="none" strike="noStrike">
              <a:solidFill>
                <a:srgbClr val="980000"/>
              </a:solidFill>
            </a:endParaRPr>
          </a:p>
          <a:p>
            <a:pPr indent="0" lvl="0" marL="0" marR="0" rtl="0" algn="l">
              <a:lnSpc>
                <a:spcPct val="133333"/>
              </a:lnSpc>
              <a:spcBef>
                <a:spcPts val="600"/>
              </a:spcBef>
              <a:spcAft>
                <a:spcPts val="0"/>
              </a:spcAft>
              <a:buClr>
                <a:srgbClr val="1F2325"/>
              </a:buClr>
              <a:buSzPts val="900"/>
              <a:buFont typeface="Arial"/>
              <a:buNone/>
            </a:pPr>
            <a:r>
              <a:rPr lang="en-US" sz="900"/>
              <a:t>DASH development team</a:t>
            </a:r>
            <a:endParaRPr sz="900"/>
          </a:p>
          <a:p>
            <a:pPr indent="0" lvl="0" marL="0" marR="0" rtl="0" algn="l">
              <a:lnSpc>
                <a:spcPct val="133333"/>
              </a:lnSpc>
              <a:spcBef>
                <a:spcPts val="600"/>
              </a:spcBef>
              <a:spcAft>
                <a:spcPts val="0"/>
              </a:spcAft>
              <a:buClr>
                <a:srgbClr val="1F2325"/>
              </a:buClr>
              <a:buSzPts val="900"/>
              <a:buFont typeface="Arial"/>
              <a:buNone/>
            </a:pPr>
            <a:r>
              <a:rPr lang="en-US" sz="900"/>
              <a:t>Data analysts and engineers</a:t>
            </a:r>
            <a:endParaRPr sz="900"/>
          </a:p>
          <a:p>
            <a:pPr indent="0" lvl="0" marL="0" marR="0" rtl="0" algn="l">
              <a:lnSpc>
                <a:spcPct val="133333"/>
              </a:lnSpc>
              <a:spcBef>
                <a:spcPts val="600"/>
              </a:spcBef>
              <a:spcAft>
                <a:spcPts val="0"/>
              </a:spcAft>
              <a:buClr>
                <a:srgbClr val="1F2325"/>
              </a:buClr>
              <a:buSzPts val="900"/>
              <a:buFont typeface="Arial"/>
              <a:buNone/>
            </a:pPr>
            <a:r>
              <a:rPr lang="en-US" sz="900"/>
              <a:t>Policy makers and housing authorities</a:t>
            </a:r>
            <a:endParaRPr sz="900"/>
          </a:p>
          <a:p>
            <a:pPr indent="0" lvl="0" marL="0" marR="0" rtl="0" algn="l">
              <a:lnSpc>
                <a:spcPct val="133333"/>
              </a:lnSpc>
              <a:spcBef>
                <a:spcPts val="600"/>
              </a:spcBef>
              <a:spcAft>
                <a:spcPts val="0"/>
              </a:spcAft>
              <a:buClr>
                <a:srgbClr val="1F2325"/>
              </a:buClr>
              <a:buSzPts val="900"/>
              <a:buFont typeface="Arial"/>
              <a:buNone/>
            </a:pPr>
            <a:r>
              <a:rPr lang="en-US" sz="900"/>
              <a:t>IT security personnel</a:t>
            </a:r>
            <a:endParaRPr sz="900"/>
          </a:p>
          <a:p>
            <a:pPr indent="0" lvl="0" marL="0" marR="0" rtl="0" algn="l">
              <a:lnSpc>
                <a:spcPct val="133333"/>
              </a:lnSpc>
              <a:spcBef>
                <a:spcPts val="600"/>
              </a:spcBef>
              <a:spcAft>
                <a:spcPts val="0"/>
              </a:spcAft>
              <a:buClr>
                <a:srgbClr val="1F2325"/>
              </a:buClr>
              <a:buSzPts val="900"/>
              <a:buFont typeface="Arial"/>
              <a:buNone/>
            </a:pPr>
            <a:r>
              <a:t/>
            </a:r>
            <a:endParaRPr sz="900"/>
          </a:p>
        </p:txBody>
      </p:sp>
      <p:sp>
        <p:nvSpPr>
          <p:cNvPr id="174" name="Google Shape;174;p19"/>
          <p:cNvSpPr txBox="1"/>
          <p:nvPr/>
        </p:nvSpPr>
        <p:spPr>
          <a:xfrm>
            <a:off x="3647177" y="719850"/>
            <a:ext cx="8169000" cy="5523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Clr>
                <a:srgbClr val="557288"/>
              </a:buClr>
              <a:buSzPts val="3600"/>
              <a:buFont typeface="Arial"/>
              <a:buNone/>
            </a:pPr>
            <a:r>
              <a:rPr b="1" lang="en-US" sz="3300">
                <a:solidFill>
                  <a:srgbClr val="980000"/>
                </a:solidFill>
              </a:rPr>
              <a:t>Janine</a:t>
            </a:r>
            <a:r>
              <a:rPr b="1" lang="en-US" sz="3300">
                <a:solidFill>
                  <a:srgbClr val="980000"/>
                </a:solidFill>
              </a:rPr>
              <a:t>, the DASH System Administrator</a:t>
            </a:r>
            <a:endParaRPr b="1" i="0" sz="3300" u="none" cap="none" strike="noStrike">
              <a:solidFill>
                <a:srgbClr val="980000"/>
              </a:solidFill>
              <a:latin typeface="Arial"/>
              <a:ea typeface="Arial"/>
              <a:cs typeface="Arial"/>
              <a:sym typeface="Arial"/>
            </a:endParaRPr>
          </a:p>
        </p:txBody>
      </p:sp>
      <p:sp>
        <p:nvSpPr>
          <p:cNvPr id="175" name="Google Shape;175;p19"/>
          <p:cNvSpPr txBox="1"/>
          <p:nvPr/>
        </p:nvSpPr>
        <p:spPr>
          <a:xfrm>
            <a:off x="3651388" y="17682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MAIN GOALS</a:t>
            </a:r>
            <a:endParaRPr b="1" sz="1000">
              <a:solidFill>
                <a:srgbClr val="980000"/>
              </a:solidFill>
            </a:endParaRPr>
          </a:p>
          <a:p>
            <a:pPr indent="-292100" lvl="0" marL="457200" rtl="0" algn="l">
              <a:lnSpc>
                <a:spcPct val="115000"/>
              </a:lnSpc>
              <a:spcBef>
                <a:spcPts val="1200"/>
              </a:spcBef>
              <a:spcAft>
                <a:spcPts val="0"/>
              </a:spcAft>
              <a:buSzPts val="1000"/>
              <a:buFont typeface="Courier New"/>
              <a:buChar char="o"/>
            </a:pPr>
            <a:r>
              <a:rPr lang="en-US" sz="1000"/>
              <a:t>Ensure System Efficiency: Maintain the highest level of efficiency, performance, and security for the DASH data framework.</a:t>
            </a:r>
            <a:endParaRPr sz="1000"/>
          </a:p>
          <a:p>
            <a:pPr indent="-292100" lvl="0" marL="457200" rtl="0" algn="l">
              <a:lnSpc>
                <a:spcPct val="115000"/>
              </a:lnSpc>
              <a:spcBef>
                <a:spcPts val="0"/>
              </a:spcBef>
              <a:spcAft>
                <a:spcPts val="0"/>
              </a:spcAft>
              <a:buSzPts val="1000"/>
              <a:buFont typeface="Courier New"/>
              <a:buChar char="o"/>
            </a:pPr>
            <a:r>
              <a:rPr lang="en-US" sz="1000"/>
              <a:t>Data Integration: Facilitate seamless integration of diverse datasets, ensuring data accuracy and accessibility.</a:t>
            </a:r>
            <a:endParaRPr sz="1000"/>
          </a:p>
          <a:p>
            <a:pPr indent="-292100" lvl="0" marL="457200" rtl="0" algn="l">
              <a:lnSpc>
                <a:spcPct val="115000"/>
              </a:lnSpc>
              <a:spcBef>
                <a:spcPts val="0"/>
              </a:spcBef>
              <a:spcAft>
                <a:spcPts val="0"/>
              </a:spcAft>
              <a:buSzPts val="1000"/>
              <a:buFont typeface="Courier New"/>
              <a:buChar char="o"/>
            </a:pPr>
            <a:r>
              <a:rPr lang="en-US" sz="1000"/>
              <a:t>User Support: Provide ongoing support and training to end users to optimize the utility of the DASH system.</a:t>
            </a:r>
            <a:endParaRPr sz="1000"/>
          </a:p>
          <a:p>
            <a:pPr indent="0" lvl="0" marL="457200" marR="0" rtl="0" algn="l">
              <a:lnSpc>
                <a:spcPct val="133333"/>
              </a:lnSpc>
              <a:spcBef>
                <a:spcPts val="1200"/>
              </a:spcBef>
              <a:spcAft>
                <a:spcPts val="0"/>
              </a:spcAft>
              <a:buNone/>
            </a:pPr>
            <a:r>
              <a:t/>
            </a:r>
            <a:endParaRPr sz="1000"/>
          </a:p>
        </p:txBody>
      </p:sp>
      <p:sp>
        <p:nvSpPr>
          <p:cNvPr id="176" name="Google Shape;176;p19"/>
          <p:cNvSpPr txBox="1"/>
          <p:nvPr/>
        </p:nvSpPr>
        <p:spPr>
          <a:xfrm>
            <a:off x="8045145" y="17682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RESPONSIBILITIES</a:t>
            </a:r>
            <a:endParaRPr b="1" sz="1000">
              <a:solidFill>
                <a:srgbClr val="980000"/>
              </a:solidFill>
            </a:endParaRPr>
          </a:p>
          <a:p>
            <a:pPr indent="-177800" lvl="0" marL="171450" marR="0" rtl="0" algn="l">
              <a:lnSpc>
                <a:spcPct val="133333"/>
              </a:lnSpc>
              <a:spcBef>
                <a:spcPts val="400"/>
              </a:spcBef>
              <a:spcAft>
                <a:spcPts val="0"/>
              </a:spcAft>
              <a:buSzPts val="1000"/>
              <a:buFont typeface="Courier New"/>
              <a:buChar char="o"/>
            </a:pPr>
            <a:r>
              <a:rPr lang="en-US" sz="1000"/>
              <a:t>System Maintenance: Regularly update and maintain the DASH system to ensure optimal performance and security.</a:t>
            </a:r>
            <a:endParaRPr sz="1000"/>
          </a:p>
          <a:p>
            <a:pPr indent="-177800" lvl="0" marL="171450" marR="0" rtl="0" algn="l">
              <a:lnSpc>
                <a:spcPct val="133333"/>
              </a:lnSpc>
              <a:spcBef>
                <a:spcPts val="400"/>
              </a:spcBef>
              <a:spcAft>
                <a:spcPts val="0"/>
              </a:spcAft>
              <a:buSzPts val="1000"/>
              <a:buFont typeface="Courier New"/>
              <a:buChar char="o"/>
            </a:pPr>
            <a:r>
              <a:rPr lang="en-US" sz="1000"/>
              <a:t>User Assistance: Provide assistance and support to end users, addressing their issues and concerns in a timely manner.</a:t>
            </a:r>
            <a:endParaRPr sz="1000"/>
          </a:p>
          <a:p>
            <a:pPr indent="-177800" lvl="0" marL="171450" marR="0" rtl="0" algn="l">
              <a:lnSpc>
                <a:spcPct val="133333"/>
              </a:lnSpc>
              <a:spcBef>
                <a:spcPts val="400"/>
              </a:spcBef>
              <a:spcAft>
                <a:spcPts val="0"/>
              </a:spcAft>
              <a:buSzPts val="1000"/>
              <a:buFont typeface="Courier New"/>
              <a:buChar char="o"/>
            </a:pPr>
            <a:r>
              <a:rPr lang="en-US" sz="1000"/>
              <a:t>Training: Develop and deliver training programs for end users to ensure effective utilization of the DASH system.</a:t>
            </a:r>
            <a:endParaRPr sz="1000"/>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p:txBody>
      </p:sp>
      <p:sp>
        <p:nvSpPr>
          <p:cNvPr id="177" name="Google Shape;177;p19"/>
          <p:cNvSpPr txBox="1"/>
          <p:nvPr/>
        </p:nvSpPr>
        <p:spPr>
          <a:xfrm>
            <a:off x="3651375" y="3510625"/>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NEEDS</a:t>
            </a:r>
            <a:endParaRPr b="1" sz="1500">
              <a:solidFill>
                <a:srgbClr val="980000"/>
              </a:solidFill>
            </a:endParaRPr>
          </a:p>
          <a:p>
            <a:pPr indent="-177800" lvl="0" marL="171450" marR="0" rtl="0" algn="l">
              <a:lnSpc>
                <a:spcPct val="133333"/>
              </a:lnSpc>
              <a:spcBef>
                <a:spcPts val="400"/>
              </a:spcBef>
              <a:spcAft>
                <a:spcPts val="0"/>
              </a:spcAft>
              <a:buSzPts val="1000"/>
              <a:buFont typeface="Courier New"/>
              <a:buChar char="o"/>
            </a:pPr>
            <a:r>
              <a:rPr lang="en-US" sz="1000"/>
              <a:t>Advanced Tools: Needs advanced tools and technologies to automate and streamline data integration processes.</a:t>
            </a:r>
            <a:endParaRPr sz="1000"/>
          </a:p>
          <a:p>
            <a:pPr indent="-177800" lvl="0" marL="171450" marR="0" rtl="0" algn="l">
              <a:lnSpc>
                <a:spcPct val="133333"/>
              </a:lnSpc>
              <a:spcBef>
                <a:spcPts val="400"/>
              </a:spcBef>
              <a:spcAft>
                <a:spcPts val="0"/>
              </a:spcAft>
              <a:buSzPts val="1000"/>
              <a:buFont typeface="Courier New"/>
              <a:buChar char="o"/>
            </a:pPr>
            <a:r>
              <a:rPr lang="en-US" sz="1000"/>
              <a:t>Cross-Functional Collaboration: Needs easy and efficient ways to communicate and work with business and analysis teams.</a:t>
            </a:r>
            <a:endParaRPr sz="1000"/>
          </a:p>
          <a:p>
            <a:pPr indent="-177800" lvl="0" marL="171450" marR="0" rtl="0" algn="l">
              <a:lnSpc>
                <a:spcPct val="133333"/>
              </a:lnSpc>
              <a:spcBef>
                <a:spcPts val="400"/>
              </a:spcBef>
              <a:spcAft>
                <a:spcPts val="0"/>
              </a:spcAft>
              <a:buSzPts val="1000"/>
              <a:buFont typeface="Courier New"/>
              <a:buChar char="o"/>
            </a:pPr>
            <a:r>
              <a:rPr lang="en-US" sz="1000"/>
              <a:t>Continued Learning: Needs opportunities for professional development to keep up with the latest developments trends in cloud technology and data management.</a:t>
            </a:r>
            <a:endParaRPr sz="1000"/>
          </a:p>
          <a:p>
            <a:pPr indent="0" lvl="0" marL="457200" marR="0" rtl="0" algn="l">
              <a:lnSpc>
                <a:spcPct val="133333"/>
              </a:lnSpc>
              <a:spcBef>
                <a:spcPts val="400"/>
              </a:spcBef>
              <a:spcAft>
                <a:spcPts val="0"/>
              </a:spcAft>
              <a:buNone/>
            </a:pPr>
            <a:r>
              <a:t/>
            </a:r>
            <a:endParaRPr sz="1000"/>
          </a:p>
        </p:txBody>
      </p:sp>
      <p:sp>
        <p:nvSpPr>
          <p:cNvPr id="178" name="Google Shape;178;p19"/>
          <p:cNvSpPr txBox="1"/>
          <p:nvPr/>
        </p:nvSpPr>
        <p:spPr>
          <a:xfrm>
            <a:off x="8045150" y="3376000"/>
            <a:ext cx="3931800" cy="21009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PAIN POINTS / FRUSTRATIONS</a:t>
            </a:r>
            <a:endParaRPr b="1" sz="1000">
              <a:solidFill>
                <a:srgbClr val="980000"/>
              </a:solidFill>
            </a:endParaRPr>
          </a:p>
          <a:p>
            <a:pPr indent="-177800" lvl="0" marL="171450" marR="0" rtl="0" algn="l">
              <a:lnSpc>
                <a:spcPct val="133333"/>
              </a:lnSpc>
              <a:spcBef>
                <a:spcPts val="400"/>
              </a:spcBef>
              <a:spcAft>
                <a:spcPts val="0"/>
              </a:spcAft>
              <a:buSzPts val="1000"/>
              <a:buFont typeface="Courier New"/>
              <a:buChar char="o"/>
            </a:pPr>
            <a:r>
              <a:rPr lang="en-US" sz="1000"/>
              <a:t>faces challenges in efficiently managing and utilizing parts of data that are stored in isolated, disconnected repositories. This separation makes integration and accessibility complex, leading to operational inefficiencies.</a:t>
            </a:r>
            <a:endParaRPr sz="1000"/>
          </a:p>
          <a:p>
            <a:pPr indent="-177800" lvl="0" marL="171450" marR="0" rtl="0" algn="l">
              <a:lnSpc>
                <a:spcPct val="133333"/>
              </a:lnSpc>
              <a:spcBef>
                <a:spcPts val="400"/>
              </a:spcBef>
              <a:spcAft>
                <a:spcPts val="0"/>
              </a:spcAft>
              <a:buSzPts val="1000"/>
              <a:buFont typeface="Courier New"/>
              <a:buChar char="o"/>
            </a:pPr>
            <a:r>
              <a:rPr lang="en-US" sz="1000"/>
              <a:t>Often faces challenges due to limited resources, affecting the pace and quality of system maintenance and enhancements.</a:t>
            </a:r>
            <a:endParaRPr sz="1000"/>
          </a:p>
          <a:p>
            <a:pPr indent="-177800" lvl="0" marL="171450" marR="0" rtl="0" algn="l">
              <a:lnSpc>
                <a:spcPct val="133333"/>
              </a:lnSpc>
              <a:spcBef>
                <a:spcPts val="400"/>
              </a:spcBef>
              <a:spcAft>
                <a:spcPts val="0"/>
              </a:spcAft>
              <a:buSzPts val="1000"/>
              <a:buFont typeface="Courier New"/>
              <a:buChar char="o"/>
            </a:pPr>
            <a:r>
              <a:rPr lang="en-US" sz="1000"/>
              <a:t>Encounters resistance from end users adapting to new systems, necessitating additional efforts in training and support.</a:t>
            </a:r>
            <a:endParaRPr sz="1000"/>
          </a:p>
        </p:txBody>
      </p:sp>
      <p:sp>
        <p:nvSpPr>
          <p:cNvPr id="179" name="Google Shape;179;p19"/>
          <p:cNvSpPr txBox="1"/>
          <p:nvPr/>
        </p:nvSpPr>
        <p:spPr>
          <a:xfrm>
            <a:off x="3647175" y="1323250"/>
            <a:ext cx="4775400" cy="300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chemeClr val="dk1"/>
              </a:buClr>
              <a:buSzPts val="900"/>
              <a:buFont typeface="Arial"/>
              <a:buNone/>
            </a:pPr>
            <a:r>
              <a:rPr b="1" lang="en-US" sz="1000">
                <a:solidFill>
                  <a:schemeClr val="dk1"/>
                </a:solidFill>
              </a:rPr>
              <a:t>Sara Valipourebrahimi </a:t>
            </a:r>
            <a:endParaRPr b="1" i="0" sz="1000" u="none" cap="none" strike="noStrike">
              <a:solidFill>
                <a:schemeClr val="dk1"/>
              </a:solidFill>
            </a:endParaRPr>
          </a:p>
        </p:txBody>
      </p:sp>
      <p:sp>
        <p:nvSpPr>
          <p:cNvPr id="180" name="Google Shape;180;p19"/>
          <p:cNvSpPr txBox="1"/>
          <p:nvPr/>
        </p:nvSpPr>
        <p:spPr>
          <a:xfrm>
            <a:off x="3647174" y="379775"/>
            <a:ext cx="4775400" cy="361800"/>
          </a:xfrm>
          <a:prstGeom prst="rect">
            <a:avLst/>
          </a:prstGeom>
          <a:noFill/>
          <a:ln>
            <a:noFill/>
          </a:ln>
        </p:spPr>
        <p:txBody>
          <a:bodyPr anchorCtr="0" anchor="t" bIns="93600" lIns="0" spcFirstLastPara="1" rIns="0" wrap="square" tIns="0">
            <a:noAutofit/>
          </a:bodyPr>
          <a:lstStyle/>
          <a:p>
            <a:pPr indent="0" lvl="0" marL="0" marR="0" rtl="0" algn="l">
              <a:lnSpc>
                <a:spcPct val="188888"/>
              </a:lnSpc>
              <a:spcBef>
                <a:spcPts val="0"/>
              </a:spcBef>
              <a:spcAft>
                <a:spcPts val="0"/>
              </a:spcAft>
              <a:buClr>
                <a:srgbClr val="557288"/>
              </a:buClr>
              <a:buSzPts val="900"/>
              <a:buFont typeface="Arial"/>
              <a:buNone/>
            </a:pPr>
            <a:r>
              <a:rPr b="0" i="0" lang="en-US" sz="1000" u="none" cap="none" strike="noStrike">
                <a:solidFill>
                  <a:srgbClr val="980000"/>
                </a:solidFill>
                <a:latin typeface="Arial"/>
                <a:ea typeface="Arial"/>
                <a:cs typeface="Arial"/>
                <a:sym typeface="Arial"/>
              </a:rPr>
              <a:t>“Insert a quote from the persona here.”</a:t>
            </a:r>
            <a:endParaRPr b="0" i="0" sz="1000" u="none" cap="none" strike="noStrike">
              <a:solidFill>
                <a:srgbClr val="980000"/>
              </a:solidFill>
              <a:latin typeface="Arial"/>
              <a:ea typeface="Arial"/>
              <a:cs typeface="Arial"/>
              <a:sym typeface="Arial"/>
            </a:endParaRPr>
          </a:p>
        </p:txBody>
      </p:sp>
      <p:sp>
        <p:nvSpPr>
          <p:cNvPr id="181" name="Google Shape;181;p19"/>
          <p:cNvSpPr txBox="1"/>
          <p:nvPr/>
        </p:nvSpPr>
        <p:spPr>
          <a:xfrm>
            <a:off x="8944263" y="6510528"/>
            <a:ext cx="2871900" cy="190800"/>
          </a:xfrm>
          <a:prstGeom prst="rect">
            <a:avLst/>
          </a:prstGeom>
          <a:noFill/>
          <a:ln>
            <a:noFill/>
          </a:ln>
        </p:spPr>
        <p:txBody>
          <a:bodyPr anchorCtr="0" anchor="t" bIns="93600" lIns="0" spcFirstLastPara="1" rIns="0" wrap="square" tIns="0">
            <a:noAutofit/>
          </a:bodyPr>
          <a:lstStyle/>
          <a:p>
            <a:pPr indent="0" lvl="0" marL="0" marR="0" rtl="0" algn="r">
              <a:lnSpc>
                <a:spcPct val="133333"/>
              </a:lnSpc>
              <a:spcBef>
                <a:spcPts val="0"/>
              </a:spcBef>
              <a:spcAft>
                <a:spcPts val="0"/>
              </a:spcAft>
              <a:buClr>
                <a:srgbClr val="AEABAB"/>
              </a:buClr>
              <a:buSzPts val="900"/>
              <a:buFont typeface="Arial"/>
              <a:buNone/>
            </a:pPr>
            <a:r>
              <a:rPr lang="en-US" sz="900">
                <a:solidFill>
                  <a:srgbClr val="AEABAB"/>
                </a:solidFill>
              </a:rPr>
              <a:t>SEG3101 - Persona</a:t>
            </a:r>
            <a:endParaRPr/>
          </a:p>
        </p:txBody>
      </p:sp>
      <p:sp>
        <p:nvSpPr>
          <p:cNvPr id="182" name="Google Shape;182;p19"/>
          <p:cNvSpPr txBox="1"/>
          <p:nvPr/>
        </p:nvSpPr>
        <p:spPr>
          <a:xfrm>
            <a:off x="3535425" y="5344425"/>
            <a:ext cx="8392500" cy="1242600"/>
          </a:xfrm>
          <a:prstGeom prst="rect">
            <a:avLst/>
          </a:prstGeom>
          <a:noFill/>
          <a:ln>
            <a:noFill/>
          </a:ln>
        </p:spPr>
        <p:txBody>
          <a:bodyPr anchorCtr="0" anchor="t" bIns="91425" lIns="91425" spcFirstLastPara="1" rIns="91425" wrap="square" tIns="91425">
            <a:noAutofit/>
          </a:bodyPr>
          <a:lstStyle/>
          <a:p>
            <a:pPr indent="0" lvl="0" marL="0" rtl="0" algn="l">
              <a:lnSpc>
                <a:spcPct val="133333"/>
              </a:lnSpc>
              <a:spcBef>
                <a:spcPts val="0"/>
              </a:spcBef>
              <a:spcAft>
                <a:spcPts val="0"/>
              </a:spcAft>
              <a:buNone/>
            </a:pPr>
            <a:r>
              <a:rPr b="1" lang="en-US" sz="1000">
                <a:solidFill>
                  <a:srgbClr val="980000"/>
                </a:solidFill>
              </a:rPr>
              <a:t>USER STORIES</a:t>
            </a:r>
            <a:endParaRPr b="1" sz="1000">
              <a:solidFill>
                <a:srgbClr val="980000"/>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system administrator, I want to receive real-time alerts for any system anomalies to address potential issues proactively.</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database administrator, I want tools for efficient data management and analysis to ensure data accuracy and usability.</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collaborator, I want to access a unified communication platform to enhance cross-team collaboration and information sharing.</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tech expert, I want to access ongoing professional development resources to enhance my skills and knowledge.</a:t>
            </a:r>
            <a:endParaRPr sz="1000">
              <a:solidFill>
                <a:schemeClr val="dk1"/>
              </a:solidFill>
            </a:endParaRPr>
          </a:p>
          <a:p>
            <a:pPr indent="0" lvl="0" marL="457200" rtl="0" algn="l">
              <a:lnSpc>
                <a:spcPct val="133333"/>
              </a:lnSpc>
              <a:spcBef>
                <a:spcPts val="0"/>
              </a:spcBef>
              <a:spcAft>
                <a:spcPts val="0"/>
              </a:spcAft>
              <a:buNone/>
            </a:pPr>
            <a:r>
              <a:t/>
            </a:r>
            <a:endParaRPr sz="1000">
              <a:solidFill>
                <a:schemeClr val="dk1"/>
              </a:solidFill>
            </a:endParaRPr>
          </a:p>
        </p:txBody>
      </p:sp>
      <p:pic>
        <p:nvPicPr>
          <p:cNvPr id="183" name="Google Shape;183;p19"/>
          <p:cNvPicPr preferRelativeResize="0"/>
          <p:nvPr/>
        </p:nvPicPr>
        <p:blipFill>
          <a:blip r:embed="rId3">
            <a:alphaModFix/>
          </a:blip>
          <a:stretch>
            <a:fillRect/>
          </a:stretch>
        </p:blipFill>
        <p:spPr>
          <a:xfrm>
            <a:off x="679100" y="152400"/>
            <a:ext cx="2428122" cy="1692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0"/>
          <p:cNvSpPr txBox="1"/>
          <p:nvPr/>
        </p:nvSpPr>
        <p:spPr>
          <a:xfrm>
            <a:off x="731525" y="1996825"/>
            <a:ext cx="2375700" cy="45138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900" u="none" cap="none" strike="noStrike">
                <a:solidFill>
                  <a:srgbClr val="980000"/>
                </a:solidFill>
              </a:rPr>
              <a:t>ABOUT </a:t>
            </a:r>
            <a:endParaRPr b="1">
              <a:solidFill>
                <a:srgbClr val="980000"/>
              </a:solidFill>
            </a:endParaRPr>
          </a:p>
          <a:p>
            <a:pPr indent="0" lvl="0" marL="0" marR="0" rtl="0" algn="l">
              <a:lnSpc>
                <a:spcPct val="133333"/>
              </a:lnSpc>
              <a:spcBef>
                <a:spcPts val="600"/>
              </a:spcBef>
              <a:spcAft>
                <a:spcPts val="0"/>
              </a:spcAft>
              <a:buClr>
                <a:srgbClr val="1F2325"/>
              </a:buClr>
              <a:buSzPts val="900"/>
              <a:buFont typeface="Arial"/>
              <a:buNone/>
            </a:pPr>
            <a:r>
              <a:rPr b="1" lang="en-US" sz="900"/>
              <a:t>Demographics: </a:t>
            </a:r>
            <a:r>
              <a:rPr lang="en-US" sz="900"/>
              <a:t>32 years old. Ph.D. in Urban Planning. She is part of the Urban Planning and Development faculty, and has previously worked as a data analyst for a real estate firm.</a:t>
            </a:r>
            <a:endParaRPr sz="900"/>
          </a:p>
          <a:p>
            <a:pPr indent="0" lvl="0" marL="0" marR="0" rtl="0" algn="l">
              <a:lnSpc>
                <a:spcPct val="133333"/>
              </a:lnSpc>
              <a:spcBef>
                <a:spcPts val="600"/>
              </a:spcBef>
              <a:spcAft>
                <a:spcPts val="0"/>
              </a:spcAft>
              <a:buClr>
                <a:srgbClr val="1F2325"/>
              </a:buClr>
              <a:buSzPts val="900"/>
              <a:buFont typeface="Arial"/>
              <a:buNone/>
            </a:pPr>
            <a:r>
              <a:rPr b="1" i="0" lang="en-US" sz="900" u="none" cap="none" strike="noStrike">
                <a:latin typeface="Arial"/>
                <a:ea typeface="Arial"/>
                <a:cs typeface="Arial"/>
                <a:sym typeface="Arial"/>
              </a:rPr>
              <a:t>Qualifications:</a:t>
            </a:r>
            <a:r>
              <a:rPr lang="en-US" sz="900"/>
              <a:t> Ph.D. in Urban Planning with 5 years of experience in housing data analysis and policy research.</a:t>
            </a:r>
            <a:endParaRPr/>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Work environment:</a:t>
            </a:r>
            <a:r>
              <a:rPr lang="en-US" sz="900"/>
              <a:t>Amy works in a research lab at the university but also spends a considerable amount of time in the field, collecting data and insights.</a:t>
            </a:r>
            <a:endParaRPr sz="900"/>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Equipment:</a:t>
            </a:r>
            <a:r>
              <a:rPr b="0" i="0" lang="en-US" sz="900" u="none" cap="none" strike="noStrike">
                <a:latin typeface="Arial"/>
                <a:ea typeface="Arial"/>
                <a:cs typeface="Arial"/>
                <a:sym typeface="Arial"/>
              </a:rPr>
              <a:t> </a:t>
            </a:r>
            <a:r>
              <a:rPr lang="en-US" sz="900"/>
              <a:t>powerful laptop equipped with advanced data analysis software, and a smartphone </a:t>
            </a:r>
            <a:endParaRPr sz="900"/>
          </a:p>
          <a:p>
            <a:pPr indent="0" lvl="0" marL="0" marR="0" rtl="0" algn="l">
              <a:lnSpc>
                <a:spcPct val="133333"/>
              </a:lnSpc>
              <a:spcBef>
                <a:spcPts val="400"/>
              </a:spcBef>
              <a:spcAft>
                <a:spcPts val="0"/>
              </a:spcAft>
              <a:buClr>
                <a:srgbClr val="1F2325"/>
              </a:buClr>
              <a:buSzPts val="900"/>
              <a:buFont typeface="Arial"/>
              <a:buNone/>
            </a:pPr>
            <a:r>
              <a:rPr b="1" lang="en-US" sz="900">
                <a:solidFill>
                  <a:srgbClr val="980000"/>
                </a:solidFill>
              </a:rPr>
              <a:t>COLLABORATES</a:t>
            </a:r>
            <a:r>
              <a:rPr b="1" i="0" lang="en-US" sz="900" u="none" cap="none" strike="noStrike">
                <a:solidFill>
                  <a:srgbClr val="980000"/>
                </a:solidFill>
              </a:rPr>
              <a:t> WITH…</a:t>
            </a:r>
            <a:endParaRPr b="1" i="0" sz="900" u="none" cap="none" strike="noStrike">
              <a:solidFill>
                <a:srgbClr val="980000"/>
              </a:solidFill>
            </a:endParaRPr>
          </a:p>
          <a:p>
            <a:pPr indent="0" lvl="0" marL="0" marR="0" rtl="0" algn="l">
              <a:lnSpc>
                <a:spcPct val="133333"/>
              </a:lnSpc>
              <a:spcBef>
                <a:spcPts val="600"/>
              </a:spcBef>
              <a:spcAft>
                <a:spcPts val="0"/>
              </a:spcAft>
              <a:buClr>
                <a:srgbClr val="1F2325"/>
              </a:buClr>
              <a:buSzPts val="900"/>
              <a:buFont typeface="Arial"/>
              <a:buNone/>
            </a:pPr>
            <a:r>
              <a:rPr lang="en-US" sz="900"/>
              <a:t>Urban planning and policy-making teams</a:t>
            </a:r>
            <a:endParaRPr sz="900"/>
          </a:p>
          <a:p>
            <a:pPr indent="0" lvl="0" marL="0" marR="0" rtl="0" algn="l">
              <a:lnSpc>
                <a:spcPct val="133333"/>
              </a:lnSpc>
              <a:spcBef>
                <a:spcPts val="600"/>
              </a:spcBef>
              <a:spcAft>
                <a:spcPts val="0"/>
              </a:spcAft>
              <a:buClr>
                <a:srgbClr val="1F2325"/>
              </a:buClr>
              <a:buSzPts val="900"/>
              <a:buFont typeface="Arial"/>
              <a:buNone/>
            </a:pPr>
            <a:r>
              <a:rPr lang="en-US" sz="900"/>
              <a:t>Government housing authorities</a:t>
            </a:r>
            <a:endParaRPr sz="900"/>
          </a:p>
          <a:p>
            <a:pPr indent="0" lvl="0" marL="0" marR="0" rtl="0" algn="l">
              <a:lnSpc>
                <a:spcPct val="133333"/>
              </a:lnSpc>
              <a:spcBef>
                <a:spcPts val="600"/>
              </a:spcBef>
              <a:spcAft>
                <a:spcPts val="0"/>
              </a:spcAft>
              <a:buClr>
                <a:srgbClr val="1F2325"/>
              </a:buClr>
              <a:buSzPts val="900"/>
              <a:buFont typeface="Arial"/>
              <a:buNone/>
            </a:pPr>
            <a:r>
              <a:rPr lang="en-US" sz="900"/>
              <a:t>Other researchers and academicians</a:t>
            </a:r>
            <a:endParaRPr sz="900"/>
          </a:p>
          <a:p>
            <a:pPr indent="0" lvl="0" marL="0" marR="0" rtl="0" algn="l">
              <a:lnSpc>
                <a:spcPct val="133333"/>
              </a:lnSpc>
              <a:spcBef>
                <a:spcPts val="600"/>
              </a:spcBef>
              <a:spcAft>
                <a:spcPts val="0"/>
              </a:spcAft>
              <a:buClr>
                <a:srgbClr val="1F2325"/>
              </a:buClr>
              <a:buSzPts val="900"/>
              <a:buFont typeface="Arial"/>
              <a:buNone/>
            </a:pPr>
            <a:r>
              <a:rPr lang="en-US" sz="900"/>
              <a:t>Data providers and analytics firms</a:t>
            </a:r>
            <a:endParaRPr sz="900"/>
          </a:p>
          <a:p>
            <a:pPr indent="0" lvl="0" marL="0" marR="0" rtl="0" algn="l">
              <a:lnSpc>
                <a:spcPct val="133333"/>
              </a:lnSpc>
              <a:spcBef>
                <a:spcPts val="600"/>
              </a:spcBef>
              <a:spcAft>
                <a:spcPts val="0"/>
              </a:spcAft>
              <a:buClr>
                <a:srgbClr val="1F2325"/>
              </a:buClr>
              <a:buSzPts val="900"/>
              <a:buFont typeface="Arial"/>
              <a:buNone/>
            </a:pPr>
            <a:r>
              <a:t/>
            </a:r>
            <a:endParaRPr sz="900"/>
          </a:p>
        </p:txBody>
      </p:sp>
      <p:sp>
        <p:nvSpPr>
          <p:cNvPr id="189" name="Google Shape;189;p20"/>
          <p:cNvSpPr txBox="1"/>
          <p:nvPr/>
        </p:nvSpPr>
        <p:spPr>
          <a:xfrm>
            <a:off x="3647177" y="719850"/>
            <a:ext cx="8169000" cy="5523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Clr>
                <a:srgbClr val="557288"/>
              </a:buClr>
              <a:buSzPts val="3600"/>
              <a:buFont typeface="Arial"/>
              <a:buNone/>
            </a:pPr>
            <a:r>
              <a:rPr b="1" lang="en-US" sz="3300">
                <a:solidFill>
                  <a:srgbClr val="980000"/>
                </a:solidFill>
              </a:rPr>
              <a:t>Amy</a:t>
            </a:r>
            <a:r>
              <a:rPr b="1" lang="en-US" sz="3300">
                <a:solidFill>
                  <a:srgbClr val="980000"/>
                </a:solidFill>
              </a:rPr>
              <a:t>, the University Researcher</a:t>
            </a:r>
            <a:endParaRPr b="1" sz="3600">
              <a:solidFill>
                <a:srgbClr val="980000"/>
              </a:solidFill>
            </a:endParaRPr>
          </a:p>
        </p:txBody>
      </p:sp>
      <p:sp>
        <p:nvSpPr>
          <p:cNvPr id="190" name="Google Shape;190;p20"/>
          <p:cNvSpPr txBox="1"/>
          <p:nvPr/>
        </p:nvSpPr>
        <p:spPr>
          <a:xfrm>
            <a:off x="3651388" y="17682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MAIN GOALS</a:t>
            </a:r>
            <a:endParaRPr b="1" sz="1000">
              <a:solidFill>
                <a:srgbClr val="980000"/>
              </a:solidFill>
            </a:endParaRPr>
          </a:p>
          <a:p>
            <a:pPr indent="-177800" lvl="0" marL="171450" marR="0" rtl="0" algn="l">
              <a:lnSpc>
                <a:spcPct val="133333"/>
              </a:lnSpc>
              <a:spcBef>
                <a:spcPts val="400"/>
              </a:spcBef>
              <a:spcAft>
                <a:spcPts val="0"/>
              </a:spcAft>
              <a:buSzPts val="1000"/>
              <a:buFont typeface="Courier New"/>
              <a:buChar char="o"/>
            </a:pPr>
            <a:r>
              <a:rPr lang="en-US" sz="1000"/>
              <a:t>Research Data Accessibility: Access and analyze comprehensive, real-time data on social/affordable housing to inform her research.</a:t>
            </a:r>
            <a:endParaRPr sz="1000"/>
          </a:p>
          <a:p>
            <a:pPr indent="-177800" lvl="0" marL="171450" marR="0" rtl="0" algn="l">
              <a:lnSpc>
                <a:spcPct val="133333"/>
              </a:lnSpc>
              <a:spcBef>
                <a:spcPts val="400"/>
              </a:spcBef>
              <a:spcAft>
                <a:spcPts val="0"/>
              </a:spcAft>
              <a:buSzPts val="1000"/>
              <a:buFont typeface="Courier New"/>
              <a:buChar char="o"/>
            </a:pPr>
            <a:r>
              <a:rPr lang="en-US" sz="1000"/>
              <a:t>Policy Impact: Contribute to the formulation of informed, evidence-based housing policies.</a:t>
            </a:r>
            <a:endParaRPr sz="1000"/>
          </a:p>
          <a:p>
            <a:pPr indent="-177800" lvl="0" marL="171450" marR="0" rtl="0" algn="l">
              <a:lnSpc>
                <a:spcPct val="133333"/>
              </a:lnSpc>
              <a:spcBef>
                <a:spcPts val="400"/>
              </a:spcBef>
              <a:spcAft>
                <a:spcPts val="0"/>
              </a:spcAft>
              <a:buSzPts val="1000"/>
              <a:buFont typeface="Courier New"/>
              <a:buChar char="o"/>
            </a:pPr>
            <a:r>
              <a:rPr lang="en-US" sz="1000"/>
              <a:t>Knowledge Sharing: Publish findings to share knowledge and insights with peers and policymakers.</a:t>
            </a:r>
            <a:endParaRPr sz="1000"/>
          </a:p>
        </p:txBody>
      </p:sp>
      <p:sp>
        <p:nvSpPr>
          <p:cNvPr id="191" name="Google Shape;191;p20"/>
          <p:cNvSpPr txBox="1"/>
          <p:nvPr/>
        </p:nvSpPr>
        <p:spPr>
          <a:xfrm>
            <a:off x="8045145" y="17682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RESPONSIBILITIES</a:t>
            </a:r>
            <a:endParaRPr b="1" sz="1000">
              <a:solidFill>
                <a:srgbClr val="980000"/>
              </a:solidFill>
            </a:endParaRPr>
          </a:p>
          <a:p>
            <a:pPr indent="-177800" lvl="0" marL="171450" marR="0" rtl="0" algn="l">
              <a:lnSpc>
                <a:spcPct val="133333"/>
              </a:lnSpc>
              <a:spcBef>
                <a:spcPts val="400"/>
              </a:spcBef>
              <a:spcAft>
                <a:spcPts val="0"/>
              </a:spcAft>
              <a:buSzPts val="1000"/>
              <a:buFont typeface="Courier New"/>
              <a:buChar char="o"/>
            </a:pPr>
            <a:r>
              <a:rPr lang="en-US" sz="1000"/>
              <a:t>Analyze housing data to derive insights on trends, challenges, and opportunities in the affordable/social housing sector.</a:t>
            </a:r>
            <a:endParaRPr sz="1000"/>
          </a:p>
          <a:p>
            <a:pPr indent="-177800" lvl="0" marL="171450" marR="0" rtl="0" algn="l">
              <a:lnSpc>
                <a:spcPct val="133333"/>
              </a:lnSpc>
              <a:spcBef>
                <a:spcPts val="400"/>
              </a:spcBef>
              <a:spcAft>
                <a:spcPts val="0"/>
              </a:spcAft>
              <a:buSzPts val="1000"/>
              <a:buFont typeface="Courier New"/>
              <a:buChar char="o"/>
            </a:pPr>
            <a:r>
              <a:rPr lang="en-US" sz="1000"/>
              <a:t>Provide evidence-based recommendations to policymakers for improving housing accessibility and affordability.</a:t>
            </a:r>
            <a:endParaRPr sz="1000"/>
          </a:p>
          <a:p>
            <a:pPr indent="-177800" lvl="0" marL="171450" marR="0" rtl="0" algn="l">
              <a:lnSpc>
                <a:spcPct val="133333"/>
              </a:lnSpc>
              <a:spcBef>
                <a:spcPts val="400"/>
              </a:spcBef>
              <a:spcAft>
                <a:spcPts val="0"/>
              </a:spcAft>
              <a:buSzPts val="1000"/>
              <a:buFont typeface="Courier New"/>
              <a:buChar char="o"/>
            </a:pPr>
            <a:r>
              <a:rPr lang="en-US" sz="1000"/>
              <a:t>Publish and share research findings through journals, reports, and presentations to inform and educate stakeholders.</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p:txBody>
      </p:sp>
      <p:sp>
        <p:nvSpPr>
          <p:cNvPr id="192" name="Google Shape;192;p20"/>
          <p:cNvSpPr txBox="1"/>
          <p:nvPr/>
        </p:nvSpPr>
        <p:spPr>
          <a:xfrm>
            <a:off x="3651375" y="3510625"/>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NEEDS</a:t>
            </a:r>
            <a:endParaRPr b="1" sz="1500">
              <a:solidFill>
                <a:srgbClr val="980000"/>
              </a:solidFill>
            </a:endParaRPr>
          </a:p>
          <a:p>
            <a:pPr indent="-177800" lvl="0" marL="171450" marR="0" rtl="0" algn="l">
              <a:lnSpc>
                <a:spcPct val="133333"/>
              </a:lnSpc>
              <a:spcBef>
                <a:spcPts val="400"/>
              </a:spcBef>
              <a:spcAft>
                <a:spcPts val="0"/>
              </a:spcAft>
              <a:buSzPts val="1000"/>
              <a:buFont typeface="Courier New"/>
              <a:buChar char="o"/>
            </a:pPr>
            <a:r>
              <a:rPr lang="en-US" sz="1000"/>
              <a:t>Data Integration: Needs integrated, accessible, and up-to-date data from diverse sources to enhance the quality of her research.</a:t>
            </a:r>
            <a:endParaRPr sz="1000"/>
          </a:p>
          <a:p>
            <a:pPr indent="-177800" lvl="0" marL="171450" marR="0" rtl="0" algn="l">
              <a:lnSpc>
                <a:spcPct val="133333"/>
              </a:lnSpc>
              <a:spcBef>
                <a:spcPts val="400"/>
              </a:spcBef>
              <a:spcAft>
                <a:spcPts val="0"/>
              </a:spcAft>
              <a:buSzPts val="1000"/>
              <a:buFont typeface="Courier New"/>
              <a:buChar char="o"/>
            </a:pPr>
            <a:r>
              <a:rPr lang="en-US" sz="1000"/>
              <a:t>Analytical Tools: Requires advanced analytical tools to derive meaningful insights from complex housing data.</a:t>
            </a:r>
            <a:endParaRPr sz="1000"/>
          </a:p>
          <a:p>
            <a:pPr indent="-177800" lvl="0" marL="171450" marR="0" rtl="0" algn="l">
              <a:lnSpc>
                <a:spcPct val="133333"/>
              </a:lnSpc>
              <a:spcBef>
                <a:spcPts val="400"/>
              </a:spcBef>
              <a:spcAft>
                <a:spcPts val="0"/>
              </a:spcAft>
              <a:buSzPts val="1000"/>
              <a:buFont typeface="Courier New"/>
              <a:buChar char="o"/>
            </a:pPr>
            <a:r>
              <a:rPr lang="en-US" sz="1000"/>
              <a:t>Collaborative Platforms: Seeks efficient platforms for collaboration and knowledge sharing with other researchers and policymakers.</a:t>
            </a:r>
            <a:endParaRPr sz="1000"/>
          </a:p>
          <a:p>
            <a:pPr indent="0" lvl="0" marL="457200" marR="0" rtl="0" algn="l">
              <a:lnSpc>
                <a:spcPct val="133333"/>
              </a:lnSpc>
              <a:spcBef>
                <a:spcPts val="400"/>
              </a:spcBef>
              <a:spcAft>
                <a:spcPts val="0"/>
              </a:spcAft>
              <a:buNone/>
            </a:pPr>
            <a:r>
              <a:t/>
            </a:r>
            <a:endParaRPr sz="1000"/>
          </a:p>
        </p:txBody>
      </p:sp>
      <p:sp>
        <p:nvSpPr>
          <p:cNvPr id="193" name="Google Shape;193;p20"/>
          <p:cNvSpPr txBox="1"/>
          <p:nvPr/>
        </p:nvSpPr>
        <p:spPr>
          <a:xfrm>
            <a:off x="8045150" y="3510625"/>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PAIN POINTS / FRUSTRATIONS</a:t>
            </a:r>
            <a:endParaRPr b="1" sz="1000">
              <a:solidFill>
                <a:srgbClr val="980000"/>
              </a:solidFill>
            </a:endParaRPr>
          </a:p>
          <a:p>
            <a:pPr indent="-177800" lvl="0" marL="171450" marR="0" rtl="0" algn="l">
              <a:lnSpc>
                <a:spcPct val="133333"/>
              </a:lnSpc>
              <a:spcBef>
                <a:spcPts val="400"/>
              </a:spcBef>
              <a:spcAft>
                <a:spcPts val="0"/>
              </a:spcAft>
              <a:buSzPts val="1000"/>
              <a:buFont typeface="Courier New"/>
              <a:buChar char="o"/>
            </a:pPr>
            <a:r>
              <a:rPr lang="en-US" sz="1000"/>
              <a:t>Struggles with fragmented data, making comprehensive analysis and research challenging.</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Char char="o"/>
            </a:pPr>
            <a:r>
              <a:rPr lang="en-US" sz="1000"/>
              <a:t>Faces limitations in access to real-time, diverse, an comprehensive data sources for in-depth analysis.</a:t>
            </a:r>
            <a:endParaRPr sz="1000"/>
          </a:p>
          <a:p>
            <a:pPr indent="-177800" lvl="0" marL="171450" marR="0" rtl="0" algn="l">
              <a:lnSpc>
                <a:spcPct val="133333"/>
              </a:lnSpc>
              <a:spcBef>
                <a:spcPts val="400"/>
              </a:spcBef>
              <a:spcAft>
                <a:spcPts val="0"/>
              </a:spcAft>
              <a:buSzPts val="1000"/>
              <a:buFont typeface="Courier New"/>
              <a:buChar char="o"/>
            </a:pPr>
            <a:r>
              <a:rPr lang="en-US" sz="1000"/>
              <a:t>Encounters challenges in seamless collaboration with policymakers and other stakeholders due to communication and information gaps.</a:t>
            </a:r>
            <a:endParaRPr b="0" i="0" sz="1000" u="none" cap="none" strike="noStrike">
              <a:latin typeface="Arial"/>
              <a:ea typeface="Arial"/>
              <a:cs typeface="Arial"/>
              <a:sym typeface="Arial"/>
            </a:endParaRPr>
          </a:p>
        </p:txBody>
      </p:sp>
      <p:sp>
        <p:nvSpPr>
          <p:cNvPr id="194" name="Google Shape;194;p20"/>
          <p:cNvSpPr txBox="1"/>
          <p:nvPr/>
        </p:nvSpPr>
        <p:spPr>
          <a:xfrm>
            <a:off x="3647175" y="1323250"/>
            <a:ext cx="4775400" cy="300300"/>
          </a:xfrm>
          <a:prstGeom prst="rect">
            <a:avLst/>
          </a:prstGeom>
          <a:noFill/>
          <a:ln>
            <a:noFill/>
          </a:ln>
        </p:spPr>
        <p:txBody>
          <a:bodyPr anchorCtr="0" anchor="t" bIns="93600" lIns="0" spcFirstLastPara="1" rIns="0" wrap="square" tIns="0">
            <a:noAutofit/>
          </a:bodyPr>
          <a:lstStyle/>
          <a:p>
            <a:pPr indent="0" lvl="0" marL="0" rtl="0" algn="l">
              <a:lnSpc>
                <a:spcPct val="133333"/>
              </a:lnSpc>
              <a:spcBef>
                <a:spcPts val="0"/>
              </a:spcBef>
              <a:spcAft>
                <a:spcPts val="0"/>
              </a:spcAft>
              <a:buClr>
                <a:schemeClr val="dk1"/>
              </a:buClr>
              <a:buSzPts val="900"/>
              <a:buFont typeface="Arial"/>
              <a:buNone/>
            </a:pPr>
            <a:r>
              <a:rPr b="1" lang="en-US" sz="1000">
                <a:solidFill>
                  <a:schemeClr val="dk1"/>
                </a:solidFill>
              </a:rPr>
              <a:t>Sara Valipourebrahimi </a:t>
            </a:r>
            <a:endParaRPr b="1" i="0" sz="1000" u="none" cap="none" strike="noStrike">
              <a:solidFill>
                <a:schemeClr val="dk1"/>
              </a:solidFill>
            </a:endParaRPr>
          </a:p>
        </p:txBody>
      </p:sp>
      <p:sp>
        <p:nvSpPr>
          <p:cNvPr id="195" name="Google Shape;195;p20"/>
          <p:cNvSpPr txBox="1"/>
          <p:nvPr/>
        </p:nvSpPr>
        <p:spPr>
          <a:xfrm>
            <a:off x="3647174" y="379775"/>
            <a:ext cx="4775400" cy="361800"/>
          </a:xfrm>
          <a:prstGeom prst="rect">
            <a:avLst/>
          </a:prstGeom>
          <a:noFill/>
          <a:ln>
            <a:noFill/>
          </a:ln>
        </p:spPr>
        <p:txBody>
          <a:bodyPr anchorCtr="0" anchor="t" bIns="93600" lIns="0" spcFirstLastPara="1" rIns="0" wrap="square" tIns="0">
            <a:noAutofit/>
          </a:bodyPr>
          <a:lstStyle/>
          <a:p>
            <a:pPr indent="0" lvl="0" marL="0" marR="0" rtl="0" algn="l">
              <a:lnSpc>
                <a:spcPct val="188888"/>
              </a:lnSpc>
              <a:spcBef>
                <a:spcPts val="0"/>
              </a:spcBef>
              <a:spcAft>
                <a:spcPts val="0"/>
              </a:spcAft>
              <a:buClr>
                <a:srgbClr val="557288"/>
              </a:buClr>
              <a:buSzPts val="900"/>
              <a:buFont typeface="Arial"/>
              <a:buNone/>
            </a:pPr>
            <a:r>
              <a:rPr b="0" i="0" lang="en-US" sz="1000" u="none" cap="none" strike="noStrike">
                <a:solidFill>
                  <a:srgbClr val="980000"/>
                </a:solidFill>
                <a:latin typeface="Arial"/>
                <a:ea typeface="Arial"/>
                <a:cs typeface="Arial"/>
                <a:sym typeface="Arial"/>
              </a:rPr>
              <a:t>“Insert a quote from the persona here.”</a:t>
            </a:r>
            <a:endParaRPr b="0" i="0" sz="1000" u="none" cap="none" strike="noStrike">
              <a:solidFill>
                <a:srgbClr val="980000"/>
              </a:solidFill>
              <a:latin typeface="Arial"/>
              <a:ea typeface="Arial"/>
              <a:cs typeface="Arial"/>
              <a:sym typeface="Arial"/>
            </a:endParaRPr>
          </a:p>
        </p:txBody>
      </p:sp>
      <p:sp>
        <p:nvSpPr>
          <p:cNvPr id="196" name="Google Shape;196;p20"/>
          <p:cNvSpPr txBox="1"/>
          <p:nvPr/>
        </p:nvSpPr>
        <p:spPr>
          <a:xfrm>
            <a:off x="8944263" y="6510528"/>
            <a:ext cx="2871900" cy="190800"/>
          </a:xfrm>
          <a:prstGeom prst="rect">
            <a:avLst/>
          </a:prstGeom>
          <a:noFill/>
          <a:ln>
            <a:noFill/>
          </a:ln>
        </p:spPr>
        <p:txBody>
          <a:bodyPr anchorCtr="0" anchor="t" bIns="93600" lIns="0" spcFirstLastPara="1" rIns="0" wrap="square" tIns="0">
            <a:noAutofit/>
          </a:bodyPr>
          <a:lstStyle/>
          <a:p>
            <a:pPr indent="0" lvl="0" marL="0" marR="0" rtl="0" algn="r">
              <a:lnSpc>
                <a:spcPct val="133333"/>
              </a:lnSpc>
              <a:spcBef>
                <a:spcPts val="0"/>
              </a:spcBef>
              <a:spcAft>
                <a:spcPts val="0"/>
              </a:spcAft>
              <a:buClr>
                <a:srgbClr val="AEABAB"/>
              </a:buClr>
              <a:buSzPts val="900"/>
              <a:buFont typeface="Arial"/>
              <a:buNone/>
            </a:pPr>
            <a:r>
              <a:rPr lang="en-US" sz="900">
                <a:solidFill>
                  <a:srgbClr val="AEABAB"/>
                </a:solidFill>
              </a:rPr>
              <a:t>SEG3101 - Persona</a:t>
            </a:r>
            <a:endParaRPr/>
          </a:p>
        </p:txBody>
      </p:sp>
      <p:sp>
        <p:nvSpPr>
          <p:cNvPr id="197" name="Google Shape;197;p20"/>
          <p:cNvSpPr txBox="1"/>
          <p:nvPr/>
        </p:nvSpPr>
        <p:spPr>
          <a:xfrm>
            <a:off x="3584350" y="5225375"/>
            <a:ext cx="8392500" cy="1242600"/>
          </a:xfrm>
          <a:prstGeom prst="rect">
            <a:avLst/>
          </a:prstGeom>
          <a:noFill/>
          <a:ln>
            <a:noFill/>
          </a:ln>
        </p:spPr>
        <p:txBody>
          <a:bodyPr anchorCtr="0" anchor="t" bIns="91425" lIns="91425" spcFirstLastPara="1" rIns="91425" wrap="square" tIns="91425">
            <a:noAutofit/>
          </a:bodyPr>
          <a:lstStyle/>
          <a:p>
            <a:pPr indent="0" lvl="0" marL="0" rtl="0" algn="l">
              <a:lnSpc>
                <a:spcPct val="133333"/>
              </a:lnSpc>
              <a:spcBef>
                <a:spcPts val="0"/>
              </a:spcBef>
              <a:spcAft>
                <a:spcPts val="0"/>
              </a:spcAft>
              <a:buNone/>
            </a:pPr>
            <a:r>
              <a:rPr b="1" lang="en-US" sz="1000">
                <a:solidFill>
                  <a:srgbClr val="980000"/>
                </a:solidFill>
              </a:rPr>
              <a:t>USER STORIES</a:t>
            </a:r>
            <a:endParaRPr b="1" sz="1000">
              <a:solidFill>
                <a:srgbClr val="980000"/>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researcher, I want to easily access integrated housing data to enhance the accuracy and relevance of my research findings.</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policy contributor, I want to collaborate seamlessly with policymakers to translate research findings into actionable policies.</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an academician, I want advanced analytical tools to dissect complex data and derive meaningful insights for informed decision-making.</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knowledge sharer, I want platforms to publish and disseminate my findings to peers, policymakers, and the public.</a:t>
            </a:r>
            <a:endParaRPr sz="1000">
              <a:solidFill>
                <a:schemeClr val="dk1"/>
              </a:solidFill>
            </a:endParaRPr>
          </a:p>
          <a:p>
            <a:pPr indent="0" lvl="0" marL="0" rtl="0" algn="l">
              <a:lnSpc>
                <a:spcPct val="133333"/>
              </a:lnSpc>
              <a:spcBef>
                <a:spcPts val="0"/>
              </a:spcBef>
              <a:spcAft>
                <a:spcPts val="0"/>
              </a:spcAft>
              <a:buNone/>
            </a:pPr>
            <a:r>
              <a:t/>
            </a:r>
            <a:endParaRPr sz="1000">
              <a:solidFill>
                <a:schemeClr val="dk1"/>
              </a:solidFill>
            </a:endParaRPr>
          </a:p>
        </p:txBody>
      </p:sp>
      <p:pic>
        <p:nvPicPr>
          <p:cNvPr id="198" name="Google Shape;198;p20"/>
          <p:cNvPicPr preferRelativeResize="0"/>
          <p:nvPr/>
        </p:nvPicPr>
        <p:blipFill>
          <a:blip r:embed="rId3">
            <a:alphaModFix/>
          </a:blip>
          <a:stretch>
            <a:fillRect/>
          </a:stretch>
        </p:blipFill>
        <p:spPr>
          <a:xfrm>
            <a:off x="731525" y="152400"/>
            <a:ext cx="1760806" cy="16920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1"/>
          <p:cNvSpPr txBox="1"/>
          <p:nvPr/>
        </p:nvSpPr>
        <p:spPr>
          <a:xfrm>
            <a:off x="731525" y="1996825"/>
            <a:ext cx="2375700" cy="45138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900" u="none" cap="none" strike="noStrike">
                <a:solidFill>
                  <a:srgbClr val="980000"/>
                </a:solidFill>
              </a:rPr>
              <a:t>ABOUT </a:t>
            </a:r>
            <a:endParaRPr b="1">
              <a:solidFill>
                <a:srgbClr val="980000"/>
              </a:solidFill>
            </a:endParaRPr>
          </a:p>
          <a:p>
            <a:pPr indent="0" lvl="0" marL="0" marR="0" rtl="0" algn="l">
              <a:lnSpc>
                <a:spcPct val="133333"/>
              </a:lnSpc>
              <a:spcBef>
                <a:spcPts val="600"/>
              </a:spcBef>
              <a:spcAft>
                <a:spcPts val="0"/>
              </a:spcAft>
              <a:buClr>
                <a:srgbClr val="1F2325"/>
              </a:buClr>
              <a:buSzPts val="900"/>
              <a:buFont typeface="Arial"/>
              <a:buNone/>
            </a:pPr>
            <a:r>
              <a:rPr b="1" lang="en-US" sz="900"/>
              <a:t>Demographics: </a:t>
            </a:r>
            <a:r>
              <a:rPr lang="en-US" sz="900"/>
              <a:t>Age, location, programme/faculty, past job/school</a:t>
            </a:r>
            <a:endParaRPr sz="900"/>
          </a:p>
          <a:p>
            <a:pPr indent="0" lvl="0" marL="0" marR="0" rtl="0" algn="l">
              <a:lnSpc>
                <a:spcPct val="133333"/>
              </a:lnSpc>
              <a:spcBef>
                <a:spcPts val="600"/>
              </a:spcBef>
              <a:spcAft>
                <a:spcPts val="0"/>
              </a:spcAft>
              <a:buClr>
                <a:srgbClr val="1F2325"/>
              </a:buClr>
              <a:buSzPts val="900"/>
              <a:buFont typeface="Arial"/>
              <a:buNone/>
            </a:pPr>
            <a:r>
              <a:t/>
            </a:r>
            <a:endParaRPr sz="900"/>
          </a:p>
          <a:p>
            <a:pPr indent="0" lvl="0" marL="0" marR="0" rtl="0" algn="l">
              <a:lnSpc>
                <a:spcPct val="133333"/>
              </a:lnSpc>
              <a:spcBef>
                <a:spcPts val="600"/>
              </a:spcBef>
              <a:spcAft>
                <a:spcPts val="0"/>
              </a:spcAft>
              <a:buClr>
                <a:srgbClr val="1F2325"/>
              </a:buClr>
              <a:buSzPts val="900"/>
              <a:buFont typeface="Arial"/>
              <a:buNone/>
            </a:pPr>
            <a:r>
              <a:rPr b="1" i="0" lang="en-US" sz="900" u="none" cap="none" strike="noStrike">
                <a:latin typeface="Arial"/>
                <a:ea typeface="Arial"/>
                <a:cs typeface="Arial"/>
                <a:sym typeface="Arial"/>
              </a:rPr>
              <a:t>Qualifications:</a:t>
            </a:r>
            <a:r>
              <a:rPr b="0" i="0" lang="en-US" sz="900" u="none" cap="none" strike="noStrike">
                <a:latin typeface="Arial"/>
                <a:ea typeface="Arial"/>
                <a:cs typeface="Arial"/>
                <a:sym typeface="Arial"/>
              </a:rPr>
              <a:t> In one line, describe the persona’s work/study experience (e.g., 3 years as a Project Manager with a major </a:t>
            </a:r>
            <a:r>
              <a:rPr lang="en-US" sz="900"/>
              <a:t>IT </a:t>
            </a:r>
            <a:r>
              <a:rPr b="0" i="0" lang="en-US" sz="900" u="none" cap="none" strike="noStrike">
                <a:latin typeface="Arial"/>
                <a:ea typeface="Arial"/>
                <a:cs typeface="Arial"/>
                <a:sym typeface="Arial"/>
              </a:rPr>
              <a:t>company)</a:t>
            </a:r>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latin typeface="Arial"/>
              <a:ea typeface="Arial"/>
              <a:cs typeface="Arial"/>
              <a:sym typeface="Arial"/>
            </a:endParaRPr>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Work environment:</a:t>
            </a:r>
            <a:r>
              <a:rPr b="0" i="0" lang="en-US" sz="900" u="none" cap="none" strike="noStrike">
                <a:latin typeface="Arial"/>
                <a:ea typeface="Arial"/>
                <a:cs typeface="Arial"/>
                <a:sym typeface="Arial"/>
              </a:rPr>
              <a:t> Where does the persona work? One location? Multiple? </a:t>
            </a:r>
            <a:endParaRPr sz="900"/>
          </a:p>
          <a:p>
            <a:pPr indent="0" lvl="0" marL="0" marR="0" rtl="0" algn="l">
              <a:lnSpc>
                <a:spcPct val="133333"/>
              </a:lnSpc>
              <a:spcBef>
                <a:spcPts val="400"/>
              </a:spcBef>
              <a:spcAft>
                <a:spcPts val="0"/>
              </a:spcAft>
              <a:buClr>
                <a:srgbClr val="1F2325"/>
              </a:buClr>
              <a:buSzPts val="900"/>
              <a:buFont typeface="Arial"/>
              <a:buNone/>
            </a:pPr>
            <a:r>
              <a:t/>
            </a:r>
            <a:endParaRPr sz="900"/>
          </a:p>
          <a:p>
            <a:pPr indent="0" lvl="0" marL="0" marR="0" rtl="0" algn="l">
              <a:lnSpc>
                <a:spcPct val="133333"/>
              </a:lnSpc>
              <a:spcBef>
                <a:spcPts val="400"/>
              </a:spcBef>
              <a:spcAft>
                <a:spcPts val="0"/>
              </a:spcAft>
              <a:buClr>
                <a:srgbClr val="1F2325"/>
              </a:buClr>
              <a:buSzPts val="900"/>
              <a:buFont typeface="Arial"/>
              <a:buNone/>
            </a:pPr>
            <a:r>
              <a:rPr b="1" i="0" lang="en-US" sz="900" u="none" cap="none" strike="noStrike">
                <a:latin typeface="Arial"/>
                <a:ea typeface="Arial"/>
                <a:cs typeface="Arial"/>
                <a:sym typeface="Arial"/>
              </a:rPr>
              <a:t>Equipment:</a:t>
            </a:r>
            <a:r>
              <a:rPr b="0" i="0" lang="en-US" sz="900" u="none" cap="none" strike="noStrike">
                <a:latin typeface="Arial"/>
                <a:ea typeface="Arial"/>
                <a:cs typeface="Arial"/>
                <a:sym typeface="Arial"/>
              </a:rPr>
              <a:t> What devices (</a:t>
            </a:r>
            <a:r>
              <a:rPr lang="en-US" sz="900"/>
              <a:t>phone </a:t>
            </a:r>
            <a:r>
              <a:rPr b="0" i="0" lang="en-US" sz="900" u="none" cap="none" strike="noStrike">
                <a:latin typeface="Arial"/>
                <a:ea typeface="Arial"/>
                <a:cs typeface="Arial"/>
                <a:sym typeface="Arial"/>
              </a:rPr>
              <a:t>and </a:t>
            </a:r>
            <a:r>
              <a:rPr lang="en-US" sz="900"/>
              <a:t>computer</a:t>
            </a:r>
            <a:r>
              <a:rPr b="0" i="0" lang="en-US" sz="900" u="none" cap="none" strike="noStrike">
                <a:latin typeface="Arial"/>
                <a:ea typeface="Arial"/>
                <a:cs typeface="Arial"/>
                <a:sym typeface="Arial"/>
              </a:rPr>
              <a:t>) does the persona use?</a:t>
            </a:r>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solidFill>
                <a:srgbClr val="1F2325"/>
              </a:solidFill>
              <a:latin typeface="Arial"/>
              <a:ea typeface="Arial"/>
              <a:cs typeface="Arial"/>
              <a:sym typeface="Arial"/>
            </a:endParaRPr>
          </a:p>
          <a:p>
            <a:pPr indent="0" lvl="0" marL="0" marR="0" rtl="0" algn="l">
              <a:lnSpc>
                <a:spcPct val="133333"/>
              </a:lnSpc>
              <a:spcBef>
                <a:spcPts val="400"/>
              </a:spcBef>
              <a:spcAft>
                <a:spcPts val="0"/>
              </a:spcAft>
              <a:buClr>
                <a:schemeClr val="dk1"/>
              </a:buClr>
              <a:buSzPts val="900"/>
              <a:buFont typeface="Arial"/>
              <a:buNone/>
            </a:pPr>
            <a:r>
              <a:t/>
            </a:r>
            <a:endParaRPr b="0" i="0" sz="900" u="none" cap="none" strike="noStrike">
              <a:solidFill>
                <a:srgbClr val="1F2325"/>
              </a:solidFill>
              <a:latin typeface="Arial"/>
              <a:ea typeface="Arial"/>
              <a:cs typeface="Arial"/>
              <a:sym typeface="Arial"/>
            </a:endParaRPr>
          </a:p>
          <a:p>
            <a:pPr indent="0" lvl="0" marL="0" marR="0" rtl="0" algn="l">
              <a:lnSpc>
                <a:spcPct val="133333"/>
              </a:lnSpc>
              <a:spcBef>
                <a:spcPts val="400"/>
              </a:spcBef>
              <a:spcAft>
                <a:spcPts val="0"/>
              </a:spcAft>
              <a:buClr>
                <a:srgbClr val="557288"/>
              </a:buClr>
              <a:buSzPts val="900"/>
              <a:buFont typeface="Arial"/>
              <a:buNone/>
            </a:pPr>
            <a:r>
              <a:rPr b="1" lang="en-US" sz="900">
                <a:solidFill>
                  <a:srgbClr val="980000"/>
                </a:solidFill>
              </a:rPr>
              <a:t>COLLABORATES</a:t>
            </a:r>
            <a:r>
              <a:rPr b="1" i="0" lang="en-US" sz="900" u="none" cap="none" strike="noStrike">
                <a:solidFill>
                  <a:srgbClr val="980000"/>
                </a:solidFill>
              </a:rPr>
              <a:t> WITH…</a:t>
            </a:r>
            <a:endParaRPr b="1" i="0" sz="900" u="none" cap="none" strike="noStrike">
              <a:solidFill>
                <a:srgbClr val="980000"/>
              </a:solidFill>
            </a:endParaRPr>
          </a:p>
          <a:p>
            <a:pPr indent="0" lvl="0" marL="0" marR="0" rtl="0" algn="l">
              <a:lnSpc>
                <a:spcPct val="133333"/>
              </a:lnSpc>
              <a:spcBef>
                <a:spcPts val="600"/>
              </a:spcBef>
              <a:spcAft>
                <a:spcPts val="0"/>
              </a:spcAft>
              <a:buClr>
                <a:srgbClr val="1F2325"/>
              </a:buClr>
              <a:buSzPts val="900"/>
              <a:buFont typeface="Arial"/>
              <a:buNone/>
            </a:pPr>
            <a:r>
              <a:rPr b="0" i="0" lang="en-US" sz="900" u="none" cap="none" strike="noStrike">
                <a:latin typeface="Arial"/>
                <a:ea typeface="Arial"/>
                <a:cs typeface="Arial"/>
                <a:sym typeface="Arial"/>
              </a:rPr>
              <a:t>List any people, roles or teams with whom the persona works, reports to, has as direct reports, etc.</a:t>
            </a:r>
            <a:endParaRPr/>
          </a:p>
        </p:txBody>
      </p:sp>
      <p:sp>
        <p:nvSpPr>
          <p:cNvPr id="204" name="Google Shape;204;p21"/>
          <p:cNvSpPr txBox="1"/>
          <p:nvPr/>
        </p:nvSpPr>
        <p:spPr>
          <a:xfrm>
            <a:off x="3647177" y="719850"/>
            <a:ext cx="8169000" cy="5523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Clr>
                <a:srgbClr val="557288"/>
              </a:buClr>
              <a:buSzPts val="3600"/>
              <a:buFont typeface="Arial"/>
              <a:buNone/>
            </a:pPr>
            <a:r>
              <a:rPr b="1" lang="en-US" sz="3300">
                <a:solidFill>
                  <a:srgbClr val="980000"/>
                </a:solidFill>
              </a:rPr>
              <a:t>Wil, the Chronological Waitlist Manager</a:t>
            </a:r>
            <a:endParaRPr b="1" sz="3600">
              <a:solidFill>
                <a:srgbClr val="980000"/>
              </a:solidFill>
            </a:endParaRPr>
          </a:p>
        </p:txBody>
      </p:sp>
      <p:sp>
        <p:nvSpPr>
          <p:cNvPr id="205" name="Google Shape;205;p21"/>
          <p:cNvSpPr txBox="1"/>
          <p:nvPr/>
        </p:nvSpPr>
        <p:spPr>
          <a:xfrm>
            <a:off x="3651388" y="17682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MAIN GOALS</a:t>
            </a:r>
            <a:endParaRPr b="1" sz="1000">
              <a:solidFill>
                <a:srgbClr val="980000"/>
              </a:solidFill>
            </a:endParaRPr>
          </a:p>
          <a:p>
            <a:pPr indent="-177800" lvl="0" marL="171450" marR="0" rtl="0" algn="l">
              <a:lnSpc>
                <a:spcPct val="133333"/>
              </a:lnSpc>
              <a:spcBef>
                <a:spcPts val="600"/>
              </a:spcBef>
              <a:spcAft>
                <a:spcPts val="0"/>
              </a:spcAft>
              <a:buSzPts val="1000"/>
              <a:buFont typeface="Courier New"/>
              <a:buChar char="o"/>
            </a:pPr>
            <a:r>
              <a:rPr b="0" i="0" lang="en-US" sz="1000" u="none" cap="none" strike="noStrike">
                <a:latin typeface="Arial"/>
                <a:ea typeface="Arial"/>
                <a:cs typeface="Arial"/>
                <a:sym typeface="Arial"/>
              </a:rPr>
              <a:t>Describe the first main goal of the persona. This should detail specific study/job-related work that are critical to the role.</a:t>
            </a:r>
            <a:endParaRPr sz="10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the second main goal of the persona.</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the third main goal of the persona.</a:t>
            </a:r>
            <a:endParaRPr sz="1000"/>
          </a:p>
          <a:p>
            <a:pPr indent="-177800" lvl="0" marL="171450" marR="0" rtl="0" algn="l">
              <a:lnSpc>
                <a:spcPct val="133333"/>
              </a:lnSpc>
              <a:spcBef>
                <a:spcPts val="400"/>
              </a:spcBef>
              <a:spcAft>
                <a:spcPts val="0"/>
              </a:spcAft>
              <a:buSzPts val="1000"/>
              <a:buFont typeface="Courier New"/>
              <a:buChar char="o"/>
            </a:pPr>
            <a:r>
              <a:rPr lang="en-US" sz="1000"/>
              <a:t>…add more goals, if applicable…</a:t>
            </a:r>
            <a:endParaRPr sz="1000"/>
          </a:p>
        </p:txBody>
      </p:sp>
      <p:sp>
        <p:nvSpPr>
          <p:cNvPr id="206" name="Google Shape;206;p21"/>
          <p:cNvSpPr txBox="1"/>
          <p:nvPr/>
        </p:nvSpPr>
        <p:spPr>
          <a:xfrm>
            <a:off x="8045145" y="1768235"/>
            <a:ext cx="3931800" cy="14631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RESPONSIBILITIES</a:t>
            </a:r>
            <a:endParaRPr b="1" sz="1000">
              <a:solidFill>
                <a:srgbClr val="980000"/>
              </a:solidFill>
            </a:endParaRPr>
          </a:p>
          <a:p>
            <a:pPr indent="-177800" lvl="0" marL="171450" marR="0" rtl="0" algn="l">
              <a:lnSpc>
                <a:spcPct val="133333"/>
              </a:lnSpc>
              <a:spcBef>
                <a:spcPts val="600"/>
              </a:spcBef>
              <a:spcAft>
                <a:spcPts val="0"/>
              </a:spcAft>
              <a:buSzPts val="1000"/>
              <a:buFont typeface="Courier New"/>
              <a:buChar char="o"/>
            </a:pPr>
            <a:r>
              <a:rPr b="0" i="0" lang="en-US" sz="1000" u="none" cap="none" strike="noStrike">
                <a:latin typeface="Arial"/>
                <a:ea typeface="Arial"/>
                <a:cs typeface="Arial"/>
                <a:sym typeface="Arial"/>
              </a:rPr>
              <a:t>Provide specific details of one main responsibility of the role.</a:t>
            </a:r>
            <a:endParaRPr sz="10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second </a:t>
            </a:r>
            <a:r>
              <a:rPr lang="en-US" sz="1000"/>
              <a:t>role </a:t>
            </a:r>
            <a:r>
              <a:rPr b="0" i="0" lang="en-US" sz="1000" u="none" cap="none" strike="noStrike">
                <a:latin typeface="Arial"/>
                <a:ea typeface="Arial"/>
                <a:cs typeface="Arial"/>
                <a:sym typeface="Arial"/>
              </a:rPr>
              <a:t>responsibility.</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third </a:t>
            </a:r>
            <a:r>
              <a:rPr lang="en-US" sz="1000"/>
              <a:t>role</a:t>
            </a:r>
            <a:r>
              <a:rPr b="0" i="0" lang="en-US" sz="1000" u="none" cap="none" strike="noStrike">
                <a:latin typeface="Arial"/>
                <a:ea typeface="Arial"/>
                <a:cs typeface="Arial"/>
                <a:sym typeface="Arial"/>
              </a:rPr>
              <a:t> responsibility.</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…add more responsibilities, if applicable…</a:t>
            </a:r>
            <a:endParaRPr sz="1000"/>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a:p>
            <a:pPr indent="-114300" lvl="0" marL="171450" marR="0" rtl="0" algn="l">
              <a:lnSpc>
                <a:spcPct val="133333"/>
              </a:lnSpc>
              <a:spcBef>
                <a:spcPts val="400"/>
              </a:spcBef>
              <a:spcAft>
                <a:spcPts val="0"/>
              </a:spcAft>
              <a:buClr>
                <a:schemeClr val="dk1"/>
              </a:buClr>
              <a:buSzPts val="900"/>
              <a:buFont typeface="Courier New"/>
              <a:buNone/>
            </a:pPr>
            <a:r>
              <a:t/>
            </a:r>
            <a:endParaRPr b="0" i="0" sz="1000" u="none" cap="none" strike="noStrike">
              <a:solidFill>
                <a:srgbClr val="1F2325"/>
              </a:solidFill>
              <a:latin typeface="Arial"/>
              <a:ea typeface="Arial"/>
              <a:cs typeface="Arial"/>
              <a:sym typeface="Arial"/>
            </a:endParaRPr>
          </a:p>
        </p:txBody>
      </p:sp>
      <p:sp>
        <p:nvSpPr>
          <p:cNvPr id="207" name="Google Shape;207;p21"/>
          <p:cNvSpPr txBox="1"/>
          <p:nvPr/>
        </p:nvSpPr>
        <p:spPr>
          <a:xfrm>
            <a:off x="3651375" y="3510625"/>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NEEDS</a:t>
            </a:r>
            <a:endParaRPr b="1" sz="1500">
              <a:solidFill>
                <a:srgbClr val="980000"/>
              </a:solidFill>
            </a:endParaRPr>
          </a:p>
          <a:p>
            <a:pPr indent="-177800" lvl="0" marL="171450" marR="0" rtl="0" algn="l">
              <a:lnSpc>
                <a:spcPct val="133333"/>
              </a:lnSpc>
              <a:spcBef>
                <a:spcPts val="600"/>
              </a:spcBef>
              <a:spcAft>
                <a:spcPts val="0"/>
              </a:spcAft>
              <a:buSzPts val="1000"/>
              <a:buFont typeface="Courier New"/>
              <a:buChar char="o"/>
            </a:pPr>
            <a:r>
              <a:rPr b="0" i="0" lang="en-US" sz="1000" u="none" cap="none" strike="noStrike">
                <a:latin typeface="Arial"/>
                <a:ea typeface="Arial"/>
                <a:cs typeface="Arial"/>
                <a:sym typeface="Arial"/>
              </a:rPr>
              <a:t>Provide a detailed description of one need the persona is experiencing related to his/her work</a:t>
            </a:r>
            <a:endParaRPr sz="15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second need.</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third need.</a:t>
            </a:r>
            <a:endParaRPr sz="15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…add more needs, if applicable…</a:t>
            </a:r>
            <a:endParaRPr b="0" i="0" sz="1000" u="none" cap="none" strike="noStrike">
              <a:latin typeface="Arial"/>
              <a:ea typeface="Arial"/>
              <a:cs typeface="Arial"/>
              <a:sym typeface="Arial"/>
            </a:endParaRPr>
          </a:p>
        </p:txBody>
      </p:sp>
      <p:sp>
        <p:nvSpPr>
          <p:cNvPr id="208" name="Google Shape;208;p21"/>
          <p:cNvSpPr txBox="1"/>
          <p:nvPr/>
        </p:nvSpPr>
        <p:spPr>
          <a:xfrm>
            <a:off x="8045150" y="3510625"/>
            <a:ext cx="3931800" cy="1656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rgbClr val="557288"/>
              </a:buClr>
              <a:buSzPts val="900"/>
              <a:buFont typeface="Arial"/>
              <a:buNone/>
            </a:pPr>
            <a:r>
              <a:rPr b="1" i="0" lang="en-US" sz="1000" u="none" cap="none" strike="noStrike">
                <a:solidFill>
                  <a:srgbClr val="980000"/>
                </a:solidFill>
              </a:rPr>
              <a:t>PAIN POINTS / FRUSTRATIONS</a:t>
            </a:r>
            <a:endParaRPr b="1" sz="1000">
              <a:solidFill>
                <a:srgbClr val="980000"/>
              </a:solidFill>
            </a:endParaRPr>
          </a:p>
          <a:p>
            <a:pPr indent="-177800" lvl="0" marL="171450" marR="0" rtl="0" algn="l">
              <a:lnSpc>
                <a:spcPct val="133333"/>
              </a:lnSpc>
              <a:spcBef>
                <a:spcPts val="600"/>
              </a:spcBef>
              <a:spcAft>
                <a:spcPts val="0"/>
              </a:spcAft>
              <a:buSzPts val="1000"/>
              <a:buFont typeface="Courier New"/>
              <a:buChar char="o"/>
            </a:pPr>
            <a:r>
              <a:rPr b="0" i="0" lang="en-US" sz="1000" u="none" cap="none" strike="noStrike">
                <a:latin typeface="Arial"/>
                <a:ea typeface="Arial"/>
                <a:cs typeface="Arial"/>
                <a:sym typeface="Arial"/>
              </a:rPr>
              <a:t>Describe one key challenge faced by the persona in his/her work, </a:t>
            </a:r>
            <a:r>
              <a:rPr lang="en-US" sz="1000"/>
              <a:t>possibly with</a:t>
            </a:r>
            <a:r>
              <a:rPr b="0" i="0" lang="en-US" sz="1000" u="none" cap="none" strike="noStrike">
                <a:latin typeface="Arial"/>
                <a:ea typeface="Arial"/>
                <a:cs typeface="Arial"/>
                <a:sym typeface="Arial"/>
              </a:rPr>
              <a:t> how this makes that person feel.</a:t>
            </a:r>
            <a:endParaRPr sz="10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second key challenge.</a:t>
            </a:r>
            <a:endParaRPr b="0" i="0" sz="1000" u="none" cap="none" strike="noStrike">
              <a:latin typeface="Arial"/>
              <a:ea typeface="Arial"/>
              <a:cs typeface="Arial"/>
              <a:sym typeface="Arial"/>
            </a:endParaRPr>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Insert details of a third key challenge.</a:t>
            </a:r>
            <a:endParaRPr sz="1000"/>
          </a:p>
          <a:p>
            <a:pPr indent="-177800" lvl="0" marL="171450" marR="0" rtl="0" algn="l">
              <a:lnSpc>
                <a:spcPct val="133333"/>
              </a:lnSpc>
              <a:spcBef>
                <a:spcPts val="400"/>
              </a:spcBef>
              <a:spcAft>
                <a:spcPts val="0"/>
              </a:spcAft>
              <a:buSzPts val="1000"/>
              <a:buFont typeface="Courier New"/>
              <a:buChar char="o"/>
            </a:pPr>
            <a:r>
              <a:rPr b="0" i="0" lang="en-US" sz="1000" u="none" cap="none" strike="noStrike">
                <a:latin typeface="Arial"/>
                <a:ea typeface="Arial"/>
                <a:cs typeface="Arial"/>
                <a:sym typeface="Arial"/>
              </a:rPr>
              <a:t>…add more pain points, if applicable…</a:t>
            </a:r>
            <a:endParaRPr b="0" i="0" sz="1000" u="none" cap="none" strike="noStrike">
              <a:latin typeface="Arial"/>
              <a:ea typeface="Arial"/>
              <a:cs typeface="Arial"/>
              <a:sym typeface="Arial"/>
            </a:endParaRPr>
          </a:p>
        </p:txBody>
      </p:sp>
      <p:sp>
        <p:nvSpPr>
          <p:cNvPr id="209" name="Google Shape;209;p21"/>
          <p:cNvSpPr txBox="1"/>
          <p:nvPr/>
        </p:nvSpPr>
        <p:spPr>
          <a:xfrm>
            <a:off x="3647175" y="1323250"/>
            <a:ext cx="4775400" cy="300300"/>
          </a:xfrm>
          <a:prstGeom prst="rect">
            <a:avLst/>
          </a:prstGeom>
          <a:noFill/>
          <a:ln>
            <a:noFill/>
          </a:ln>
        </p:spPr>
        <p:txBody>
          <a:bodyPr anchorCtr="0" anchor="t" bIns="93600" lIns="0" spcFirstLastPara="1" rIns="0" wrap="square" tIns="0">
            <a:noAutofit/>
          </a:bodyPr>
          <a:lstStyle/>
          <a:p>
            <a:pPr indent="0" lvl="0" marL="0" marR="0" rtl="0" algn="l">
              <a:lnSpc>
                <a:spcPct val="133333"/>
              </a:lnSpc>
              <a:spcBef>
                <a:spcPts val="0"/>
              </a:spcBef>
              <a:spcAft>
                <a:spcPts val="0"/>
              </a:spcAft>
              <a:buClr>
                <a:schemeClr val="dk1"/>
              </a:buClr>
              <a:buSzPts val="900"/>
              <a:buFont typeface="Arial"/>
              <a:buNone/>
            </a:pPr>
            <a:r>
              <a:rPr b="1" i="0" lang="en-US" sz="1000" u="none" cap="none" strike="noStrike">
                <a:solidFill>
                  <a:schemeClr val="dk1"/>
                </a:solidFill>
              </a:rPr>
              <a:t>ENTER THE PERSONA’S FULL (JOB/</a:t>
            </a:r>
            <a:r>
              <a:rPr b="1" lang="en-US" sz="1000">
                <a:solidFill>
                  <a:schemeClr val="dk1"/>
                </a:solidFill>
              </a:rPr>
              <a:t>STUDENT</a:t>
            </a:r>
            <a:r>
              <a:rPr b="1" i="0" lang="en-US" sz="1000" u="none" cap="none" strike="noStrike">
                <a:solidFill>
                  <a:schemeClr val="dk1"/>
                </a:solidFill>
              </a:rPr>
              <a:t>) TITLE</a:t>
            </a:r>
            <a:endParaRPr b="1" i="0" sz="1000" u="none" cap="none" strike="noStrike">
              <a:solidFill>
                <a:schemeClr val="dk1"/>
              </a:solidFill>
            </a:endParaRPr>
          </a:p>
        </p:txBody>
      </p:sp>
      <p:sp>
        <p:nvSpPr>
          <p:cNvPr id="210" name="Google Shape;210;p21"/>
          <p:cNvSpPr txBox="1"/>
          <p:nvPr/>
        </p:nvSpPr>
        <p:spPr>
          <a:xfrm>
            <a:off x="3647174" y="379775"/>
            <a:ext cx="4775400" cy="361800"/>
          </a:xfrm>
          <a:prstGeom prst="rect">
            <a:avLst/>
          </a:prstGeom>
          <a:noFill/>
          <a:ln>
            <a:noFill/>
          </a:ln>
        </p:spPr>
        <p:txBody>
          <a:bodyPr anchorCtr="0" anchor="t" bIns="93600" lIns="0" spcFirstLastPara="1" rIns="0" wrap="square" tIns="0">
            <a:noAutofit/>
          </a:bodyPr>
          <a:lstStyle/>
          <a:p>
            <a:pPr indent="0" lvl="0" marL="0" marR="0" rtl="0" algn="l">
              <a:lnSpc>
                <a:spcPct val="188888"/>
              </a:lnSpc>
              <a:spcBef>
                <a:spcPts val="0"/>
              </a:spcBef>
              <a:spcAft>
                <a:spcPts val="0"/>
              </a:spcAft>
              <a:buClr>
                <a:srgbClr val="557288"/>
              </a:buClr>
              <a:buSzPts val="900"/>
              <a:buFont typeface="Arial"/>
              <a:buNone/>
            </a:pPr>
            <a:r>
              <a:rPr b="0" i="0" lang="en-US" sz="1000" u="none" cap="none" strike="noStrike">
                <a:solidFill>
                  <a:srgbClr val="980000"/>
                </a:solidFill>
                <a:latin typeface="Arial"/>
                <a:ea typeface="Arial"/>
                <a:cs typeface="Arial"/>
                <a:sym typeface="Arial"/>
              </a:rPr>
              <a:t>“Insert a quote from the persona here.”</a:t>
            </a:r>
            <a:endParaRPr b="0" i="0" sz="1000" u="none" cap="none" strike="noStrike">
              <a:solidFill>
                <a:srgbClr val="980000"/>
              </a:solidFill>
              <a:latin typeface="Arial"/>
              <a:ea typeface="Arial"/>
              <a:cs typeface="Arial"/>
              <a:sym typeface="Arial"/>
            </a:endParaRPr>
          </a:p>
        </p:txBody>
      </p:sp>
      <p:sp>
        <p:nvSpPr>
          <p:cNvPr id="211" name="Google Shape;211;p21"/>
          <p:cNvSpPr txBox="1"/>
          <p:nvPr/>
        </p:nvSpPr>
        <p:spPr>
          <a:xfrm>
            <a:off x="8944263" y="6510528"/>
            <a:ext cx="2871900" cy="190800"/>
          </a:xfrm>
          <a:prstGeom prst="rect">
            <a:avLst/>
          </a:prstGeom>
          <a:noFill/>
          <a:ln>
            <a:noFill/>
          </a:ln>
        </p:spPr>
        <p:txBody>
          <a:bodyPr anchorCtr="0" anchor="t" bIns="93600" lIns="0" spcFirstLastPara="1" rIns="0" wrap="square" tIns="0">
            <a:noAutofit/>
          </a:bodyPr>
          <a:lstStyle/>
          <a:p>
            <a:pPr indent="0" lvl="0" marL="0" marR="0" rtl="0" algn="r">
              <a:lnSpc>
                <a:spcPct val="133333"/>
              </a:lnSpc>
              <a:spcBef>
                <a:spcPts val="0"/>
              </a:spcBef>
              <a:spcAft>
                <a:spcPts val="0"/>
              </a:spcAft>
              <a:buClr>
                <a:srgbClr val="AEABAB"/>
              </a:buClr>
              <a:buSzPts val="900"/>
              <a:buFont typeface="Arial"/>
              <a:buNone/>
            </a:pPr>
            <a:r>
              <a:rPr lang="en-US" sz="900">
                <a:solidFill>
                  <a:srgbClr val="AEABAB"/>
                </a:solidFill>
              </a:rPr>
              <a:t>SEG3101 - Persona</a:t>
            </a:r>
            <a:endParaRPr/>
          </a:p>
        </p:txBody>
      </p:sp>
      <p:sp>
        <p:nvSpPr>
          <p:cNvPr id="212" name="Google Shape;212;p21"/>
          <p:cNvSpPr txBox="1"/>
          <p:nvPr/>
        </p:nvSpPr>
        <p:spPr>
          <a:xfrm>
            <a:off x="3584350" y="5225375"/>
            <a:ext cx="8392500" cy="1242600"/>
          </a:xfrm>
          <a:prstGeom prst="rect">
            <a:avLst/>
          </a:prstGeom>
          <a:noFill/>
          <a:ln>
            <a:noFill/>
          </a:ln>
        </p:spPr>
        <p:txBody>
          <a:bodyPr anchorCtr="0" anchor="t" bIns="91425" lIns="91425" spcFirstLastPara="1" rIns="91425" wrap="square" tIns="91425">
            <a:noAutofit/>
          </a:bodyPr>
          <a:lstStyle/>
          <a:p>
            <a:pPr indent="0" lvl="0" marL="0" rtl="0" algn="l">
              <a:lnSpc>
                <a:spcPct val="133333"/>
              </a:lnSpc>
              <a:spcBef>
                <a:spcPts val="0"/>
              </a:spcBef>
              <a:spcAft>
                <a:spcPts val="0"/>
              </a:spcAft>
              <a:buNone/>
            </a:pPr>
            <a:r>
              <a:rPr b="1" lang="en-US" sz="1000">
                <a:solidFill>
                  <a:srgbClr val="980000"/>
                </a:solidFill>
              </a:rPr>
              <a:t>USER STORIES</a:t>
            </a:r>
            <a:endParaRPr b="1" sz="1000">
              <a:solidFill>
                <a:srgbClr val="980000"/>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 I want to… in order to …</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 I want to… in order to ...</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 I want to… in order to ...</a:t>
            </a:r>
            <a:endParaRPr sz="1000">
              <a:solidFill>
                <a:schemeClr val="dk1"/>
              </a:solidFill>
            </a:endParaRPr>
          </a:p>
          <a:p>
            <a:pPr indent="-292100" lvl="0" marL="457200" rtl="0" algn="l">
              <a:lnSpc>
                <a:spcPct val="133333"/>
              </a:lnSpc>
              <a:spcBef>
                <a:spcPts val="0"/>
              </a:spcBef>
              <a:spcAft>
                <a:spcPts val="0"/>
              </a:spcAft>
              <a:buClr>
                <a:schemeClr val="dk1"/>
              </a:buClr>
              <a:buSzPts val="1000"/>
              <a:buAutoNum type="arabicPeriod"/>
            </a:pPr>
            <a:r>
              <a:rPr lang="en-US" sz="1000">
                <a:solidFill>
                  <a:schemeClr val="dk1"/>
                </a:solidFill>
              </a:rPr>
              <a:t>As a …., I want to… in order to ...</a:t>
            </a:r>
            <a:endParaRPr sz="1000">
              <a:solidFill>
                <a:schemeClr val="dk1"/>
              </a:solidFill>
            </a:endParaRPr>
          </a:p>
        </p:txBody>
      </p:sp>
      <p:pic>
        <p:nvPicPr>
          <p:cNvPr id="213" name="Google Shape;213;p21"/>
          <p:cNvPicPr preferRelativeResize="0"/>
          <p:nvPr/>
        </p:nvPicPr>
        <p:blipFill>
          <a:blip r:embed="rId3">
            <a:alphaModFix/>
          </a:blip>
          <a:stretch>
            <a:fillRect/>
          </a:stretch>
        </p:blipFill>
        <p:spPr>
          <a:xfrm>
            <a:off x="731524" y="234000"/>
            <a:ext cx="2000425" cy="15342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